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95" r:id="rId3"/>
    <p:sldId id="296" r:id="rId4"/>
    <p:sldId id="290" r:id="rId5"/>
    <p:sldId id="257" r:id="rId6"/>
    <p:sldId id="297" r:id="rId7"/>
    <p:sldId id="258" r:id="rId8"/>
    <p:sldId id="259" r:id="rId9"/>
    <p:sldId id="260" r:id="rId10"/>
    <p:sldId id="261" r:id="rId11"/>
    <p:sldId id="298" r:id="rId12"/>
    <p:sldId id="262" r:id="rId13"/>
    <p:sldId id="263" r:id="rId14"/>
    <p:sldId id="264" r:id="rId15"/>
    <p:sldId id="299" r:id="rId16"/>
    <p:sldId id="266" r:id="rId17"/>
    <p:sldId id="267" r:id="rId18"/>
    <p:sldId id="268" r:id="rId19"/>
    <p:sldId id="271" r:id="rId20"/>
    <p:sldId id="279" r:id="rId21"/>
    <p:sldId id="272" r:id="rId22"/>
    <p:sldId id="273" r:id="rId23"/>
    <p:sldId id="274" r:id="rId24"/>
    <p:sldId id="275" r:id="rId25"/>
    <p:sldId id="280" r:id="rId26"/>
    <p:sldId id="276" r:id="rId27"/>
    <p:sldId id="281" r:id="rId28"/>
    <p:sldId id="277" r:id="rId29"/>
    <p:sldId id="278" r:id="rId30"/>
    <p:sldId id="282" r:id="rId31"/>
    <p:sldId id="283" r:id="rId32"/>
    <p:sldId id="284" r:id="rId33"/>
    <p:sldId id="285" r:id="rId34"/>
    <p:sldId id="286" r:id="rId35"/>
    <p:sldId id="287"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756"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5E216B5-B834-4CEC-9773-4CD100BBF93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38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EC319-D5C6-4988-840A-6CECCA6B8348}"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216B5-B834-4CEC-9773-4CD100BBF93E}" type="slidenum">
              <a:rPr lang="en-US" smtClean="0"/>
              <a:t>‹#›</a:t>
            </a:fld>
            <a:endParaRPr lang="en-US"/>
          </a:p>
        </p:txBody>
      </p:sp>
    </p:spTree>
    <p:extLst>
      <p:ext uri="{BB962C8B-B14F-4D97-AF65-F5344CB8AC3E}">
        <p14:creationId xmlns:p14="http://schemas.microsoft.com/office/powerpoint/2010/main" val="53078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08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25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spTree>
    <p:extLst>
      <p:ext uri="{BB962C8B-B14F-4D97-AF65-F5344CB8AC3E}">
        <p14:creationId xmlns:p14="http://schemas.microsoft.com/office/powerpoint/2010/main" val="144217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38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42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53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56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spTree>
    <p:extLst>
      <p:ext uri="{BB962C8B-B14F-4D97-AF65-F5344CB8AC3E}">
        <p14:creationId xmlns:p14="http://schemas.microsoft.com/office/powerpoint/2010/main" val="193656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C319-D5C6-4988-840A-6CECCA6B8348}"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216B5-B834-4CEC-9773-4CD100BBF93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49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6EC319-D5C6-4988-840A-6CECCA6B8348}"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216B5-B834-4CEC-9773-4CD100BBF93E}"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88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6EC319-D5C6-4988-840A-6CECCA6B8348}"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216B5-B834-4CEC-9773-4CD100BBF93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3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6EC319-D5C6-4988-840A-6CECCA6B8348}"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216B5-B834-4CEC-9773-4CD100BBF93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15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EC319-D5C6-4988-840A-6CECCA6B8348}"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216B5-B834-4CEC-9773-4CD100BBF93E}" type="slidenum">
              <a:rPr lang="en-US" smtClean="0"/>
              <a:t>‹#›</a:t>
            </a:fld>
            <a:endParaRPr lang="en-US"/>
          </a:p>
        </p:txBody>
      </p:sp>
    </p:spTree>
    <p:extLst>
      <p:ext uri="{BB962C8B-B14F-4D97-AF65-F5344CB8AC3E}">
        <p14:creationId xmlns:p14="http://schemas.microsoft.com/office/powerpoint/2010/main" val="232918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EC319-D5C6-4988-840A-6CECCA6B8348}"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216B5-B834-4CEC-9773-4CD100BBF93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5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EC319-D5C6-4988-840A-6CECCA6B8348}"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216B5-B834-4CEC-9773-4CD100BBF93E}" type="slidenum">
              <a:rPr lang="en-US" smtClean="0"/>
              <a:t>‹#›</a:t>
            </a:fld>
            <a:endParaRPr lang="en-US"/>
          </a:p>
        </p:txBody>
      </p:sp>
    </p:spTree>
    <p:extLst>
      <p:ext uri="{BB962C8B-B14F-4D97-AF65-F5344CB8AC3E}">
        <p14:creationId xmlns:p14="http://schemas.microsoft.com/office/powerpoint/2010/main" val="229062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6EC319-D5C6-4988-840A-6CECCA6B8348}" type="datetimeFigureOut">
              <a:rPr lang="en-US" smtClean="0"/>
              <a:t>5/17/2022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E216B5-B834-4CEC-9773-4CD100BBF93E}" type="slidenum">
              <a:rPr lang="en-US" smtClean="0"/>
              <a:t>‹#›</a:t>
            </a:fld>
            <a:endParaRPr lang="en-US"/>
          </a:p>
        </p:txBody>
      </p:sp>
    </p:spTree>
    <p:extLst>
      <p:ext uri="{BB962C8B-B14F-4D97-AF65-F5344CB8AC3E}">
        <p14:creationId xmlns:p14="http://schemas.microsoft.com/office/powerpoint/2010/main" val="16691608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a-IR" dirty="0" smtClean="0">
                <a:cs typeface="B Nazanin" panose="00000400000000000000" pitchFamily="2" charset="-78"/>
              </a:rPr>
              <a:t>به نام خدا</a:t>
            </a:r>
            <a:endParaRPr lang="en-US" dirty="0">
              <a:cs typeface="B Nazanin" panose="00000400000000000000" pitchFamily="2" charset="-78"/>
            </a:endParaRPr>
          </a:p>
        </p:txBody>
      </p:sp>
    </p:spTree>
    <p:extLst>
      <p:ext uri="{BB962C8B-B14F-4D97-AF65-F5344CB8AC3E}">
        <p14:creationId xmlns:p14="http://schemas.microsoft.com/office/powerpoint/2010/main" val="2967640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1"/>
            <a:ext cx="9601196" cy="3650619"/>
          </a:xfrm>
        </p:spPr>
        <p:txBody>
          <a:bodyPr>
            <a:normAutofit/>
          </a:bodyPr>
          <a:lstStyle/>
          <a:p>
            <a:pPr algn="just" rtl="1"/>
            <a:r>
              <a:rPr lang="fa-IR" dirty="0">
                <a:cs typeface="B Nazanin" panose="00000400000000000000" pitchFamily="2" charset="-78"/>
              </a:rPr>
              <a:t>چالش دوم در این فرآیند، تعیین کمیت دقیق آب </a:t>
            </a:r>
            <a:r>
              <a:rPr lang="fa-IR" dirty="0" smtClean="0">
                <a:cs typeface="B Nazanin" panose="00000400000000000000" pitchFamily="2" charset="-78"/>
              </a:rPr>
              <a:t>کورتکس استخوان </a:t>
            </a:r>
            <a:r>
              <a:rPr lang="fa-IR" dirty="0">
                <a:cs typeface="B Nazanin" panose="00000400000000000000" pitchFamily="2" charset="-78"/>
              </a:rPr>
              <a:t>است. </a:t>
            </a:r>
            <a:endParaRPr lang="fa-IR" dirty="0" smtClean="0">
              <a:cs typeface="B Nazanin" panose="00000400000000000000" pitchFamily="2" charset="-78"/>
            </a:endParaRPr>
          </a:p>
          <a:p>
            <a:pPr algn="just" rtl="1"/>
            <a:r>
              <a:rPr lang="en-US" dirty="0" smtClean="0">
                <a:cs typeface="B Nazanin" panose="00000400000000000000" pitchFamily="2" charset="-78"/>
              </a:rPr>
              <a:t>MRI</a:t>
            </a:r>
            <a:r>
              <a:rPr lang="fa-IR" dirty="0" smtClean="0">
                <a:cs typeface="B Nazanin" panose="00000400000000000000" pitchFamily="2" charset="-78"/>
              </a:rPr>
              <a:t> </a:t>
            </a:r>
            <a:r>
              <a:rPr lang="fa-IR" dirty="0">
                <a:cs typeface="B Nazanin" panose="00000400000000000000" pitchFamily="2" charset="-78"/>
              </a:rPr>
              <a:t>فرآیند کمی سازی آب </a:t>
            </a:r>
            <a:r>
              <a:rPr lang="fa-IR" dirty="0" smtClean="0">
                <a:cs typeface="B Nazanin" panose="00000400000000000000" pitchFamily="2" charset="-78"/>
              </a:rPr>
              <a:t>استخوان را </a:t>
            </a:r>
            <a:r>
              <a:rPr lang="fa-IR" dirty="0">
                <a:cs typeface="B Nazanin" panose="00000400000000000000" pitchFamily="2" charset="-78"/>
              </a:rPr>
              <a:t>با استفاده از دو استراتژی </a:t>
            </a:r>
            <a:r>
              <a:rPr lang="fa-IR" dirty="0" smtClean="0">
                <a:cs typeface="B Nazanin" panose="00000400000000000000" pitchFamily="2" charset="-78"/>
              </a:rPr>
              <a:t>مختلف انجام می دهد:</a:t>
            </a:r>
          </a:p>
          <a:p>
            <a:pPr marL="457200" indent="-457200" algn="just" rtl="1">
              <a:buAutoNum type="arabicParenR"/>
            </a:pPr>
            <a:r>
              <a:rPr lang="fa-IR" dirty="0" smtClean="0">
                <a:cs typeface="B Nazanin" panose="00000400000000000000" pitchFamily="2" charset="-78"/>
              </a:rPr>
              <a:t>تراکم </a:t>
            </a:r>
            <a:r>
              <a:rPr lang="fa-IR" dirty="0">
                <a:cs typeface="B Nazanin" panose="00000400000000000000" pitchFamily="2" charset="-78"/>
              </a:rPr>
              <a:t>سنجی آب استخوان، یعنی تعیین کمیت غلظت آب </a:t>
            </a:r>
            <a:r>
              <a:rPr lang="fa-IR" dirty="0" smtClean="0">
                <a:cs typeface="B Nazanin" panose="00000400000000000000" pitchFamily="2" charset="-78"/>
              </a:rPr>
              <a:t>کورتکس استخوان، </a:t>
            </a:r>
            <a:r>
              <a:rPr lang="fa-IR" dirty="0">
                <a:cs typeface="B Nazanin" panose="00000400000000000000" pitchFamily="2" charset="-78"/>
              </a:rPr>
              <a:t>که با مقایسه شدت سیگنال </a:t>
            </a:r>
            <a:r>
              <a:rPr lang="fa-IR" dirty="0" smtClean="0">
                <a:cs typeface="B Nazanin" panose="00000400000000000000" pitchFamily="2" charset="-78"/>
              </a:rPr>
              <a:t>آب کورتکس استخوان </a:t>
            </a:r>
            <a:r>
              <a:rPr lang="fa-IR" dirty="0">
                <a:cs typeface="B Nazanin" panose="00000400000000000000" pitchFamily="2" charset="-78"/>
              </a:rPr>
              <a:t>با شدت سیگنال نمونه مرجع با غلظت آب شناخته شده </a:t>
            </a:r>
            <a:endParaRPr lang="fa-IR" dirty="0" smtClean="0">
              <a:cs typeface="B Nazanin" panose="00000400000000000000" pitchFamily="2" charset="-78"/>
            </a:endParaRPr>
          </a:p>
          <a:p>
            <a:pPr marL="457200" indent="-457200" algn="just" rtl="1">
              <a:buAutoNum type="arabicParenR"/>
            </a:pPr>
            <a:r>
              <a:rPr lang="fa-IR" dirty="0" smtClean="0">
                <a:cs typeface="B Nazanin" panose="00000400000000000000" pitchFamily="2" charset="-78"/>
              </a:rPr>
              <a:t> </a:t>
            </a:r>
            <a:r>
              <a:rPr lang="fa-IR" dirty="0">
                <a:cs typeface="B Nazanin" panose="00000400000000000000" pitchFamily="2" charset="-78"/>
              </a:rPr>
              <a:t>آرامش سنجی آب استخوان، یعنی کمی کردن پارامترهای آرامش مولکول های آب استخوان، که از طریق روش های نقشه برداری برای پارامترهای مختلف آرامش انجام </a:t>
            </a:r>
            <a:r>
              <a:rPr lang="fa-IR" dirty="0" smtClean="0">
                <a:cs typeface="B Nazanin" panose="00000400000000000000" pitchFamily="2" charset="-78"/>
              </a:rPr>
              <a:t>می شود</a:t>
            </a:r>
          </a:p>
          <a:p>
            <a:pPr algn="r" rtl="1"/>
            <a:endParaRPr lang="en-US" dirty="0">
              <a:cs typeface="B Nazanin" panose="00000400000000000000" pitchFamily="2" charset="-78"/>
            </a:endParaRPr>
          </a:p>
          <a:p>
            <a:endParaRPr lang="en-US" sz="2800" dirty="0"/>
          </a:p>
        </p:txBody>
      </p:sp>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29986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cs typeface="B Nazanin" panose="00000400000000000000" pitchFamily="2" charset="-78"/>
              </a:rPr>
              <a:t>چالش سوم در تعیین کمیت آب کورتکس استخوان ، تمایز قائل شدن بین مولکول های آب باند شده و آزاد </a:t>
            </a:r>
            <a:r>
              <a:rPr lang="fa-IR" dirty="0" smtClean="0">
                <a:cs typeface="B Nazanin" panose="00000400000000000000" pitchFamily="2" charset="-78"/>
              </a:rPr>
              <a:t>است.</a:t>
            </a:r>
          </a:p>
          <a:p>
            <a:pPr algn="r" rtl="1"/>
            <a:r>
              <a:rPr lang="fa-IR" dirty="0" smtClean="0">
                <a:cs typeface="B Nazanin" panose="00000400000000000000" pitchFamily="2" charset="-78"/>
              </a:rPr>
              <a:t>از </a:t>
            </a:r>
            <a:r>
              <a:rPr lang="fa-IR" dirty="0">
                <a:cs typeface="B Nazanin" panose="00000400000000000000" pitchFamily="2" charset="-78"/>
              </a:rPr>
              <a:t>آنجایی که دو نوع حفره های آب اثرات متقابلی بر توان مکانیکی استخوان کورتکس دارند، باید به طور جداگانه کمی سازی شوند. برای پیگیری این هدف، مطالعات متعددی با استفاده از توالی پالس </a:t>
            </a:r>
            <a:r>
              <a:rPr lang="en-US" dirty="0">
                <a:cs typeface="B Nazanin" panose="00000400000000000000" pitchFamily="2" charset="-78"/>
              </a:rPr>
              <a:t>UTE/ZTE</a:t>
            </a:r>
            <a:r>
              <a:rPr lang="fa-IR" dirty="0">
                <a:cs typeface="B Nazanin" panose="00000400000000000000" pitchFamily="2" charset="-78"/>
              </a:rPr>
              <a:t> انجام شد که هنوز در کلینیک های روزانه قابل دسترسی نیستند و گران و زمان بر هستند.</a:t>
            </a:r>
            <a:endParaRPr lang="en-US" dirty="0">
              <a:cs typeface="B Nazanin" panose="00000400000000000000" pitchFamily="2" charset="-78"/>
            </a:endParaRPr>
          </a:p>
          <a:p>
            <a:pPr algn="r" rtl="1"/>
            <a:endParaRPr lang="en-US" dirty="0"/>
          </a:p>
        </p:txBody>
      </p:sp>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404840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3669472"/>
          </a:xfrm>
        </p:spPr>
        <p:txBody>
          <a:bodyPr>
            <a:normAutofit/>
          </a:bodyPr>
          <a:lstStyle/>
          <a:p>
            <a:pPr algn="just" rtl="1"/>
            <a:r>
              <a:rPr lang="fa-IR" sz="2000" dirty="0">
                <a:cs typeface="B Nazanin" panose="00000400000000000000" pitchFamily="2" charset="-78"/>
              </a:rPr>
              <a:t>در کار حاضر، ما توالی پالس </a:t>
            </a:r>
            <a:r>
              <a:rPr lang="en-US" sz="2000" dirty="0">
                <a:cs typeface="B Nazanin" panose="00000400000000000000" pitchFamily="2" charset="-78"/>
              </a:rPr>
              <a:t>MRI</a:t>
            </a:r>
            <a:r>
              <a:rPr lang="fa-IR" sz="2000" dirty="0">
                <a:cs typeface="B Nazanin" panose="00000400000000000000" pitchFamily="2" charset="-78"/>
              </a:rPr>
              <a:t> کوتاه مدت (</a:t>
            </a:r>
            <a:r>
              <a:rPr lang="en-US" sz="2000" dirty="0">
                <a:cs typeface="B Nazanin" panose="00000400000000000000" pitchFamily="2" charset="-78"/>
              </a:rPr>
              <a:t>STE</a:t>
            </a:r>
            <a:r>
              <a:rPr lang="fa-IR" sz="2000" dirty="0">
                <a:cs typeface="B Nazanin" panose="00000400000000000000" pitchFamily="2" charset="-78"/>
              </a:rPr>
              <a:t>) را با استفاده از توالی‌های پالس موجود تجاری با مقدار </a:t>
            </a:r>
            <a:r>
              <a:rPr lang="en-US" sz="2000" dirty="0">
                <a:cs typeface="B Nazanin" panose="00000400000000000000" pitchFamily="2" charset="-78"/>
              </a:rPr>
              <a:t>TE</a:t>
            </a:r>
            <a:r>
              <a:rPr lang="fa-IR" sz="2000" dirty="0">
                <a:cs typeface="B Nazanin" panose="00000400000000000000" pitchFamily="2" charset="-78"/>
              </a:rPr>
              <a:t> در محدوده 1-1.5 میلی‌ثانیه به‌عنوان یک روش کاربردی بالینی برای تعیین کمیت زمان آرامش </a:t>
            </a:r>
            <a:r>
              <a:rPr lang="fa-IR" sz="2000" dirty="0" smtClean="0">
                <a:cs typeface="B Nazanin" panose="00000400000000000000" pitchFamily="2" charset="-78"/>
              </a:rPr>
              <a:t>طولی آب آزاد کورتکس </a:t>
            </a:r>
            <a:r>
              <a:rPr lang="en-US" sz="2000" dirty="0">
                <a:cs typeface="B Nazanin" panose="00000400000000000000" pitchFamily="2" charset="-78"/>
              </a:rPr>
              <a:t>T1-Relaxometry) in-vivo </a:t>
            </a:r>
            <a:r>
              <a:rPr lang="fa-IR" sz="2000" dirty="0" smtClean="0">
                <a:cs typeface="B Nazanin" panose="00000400000000000000" pitchFamily="2" charset="-78"/>
              </a:rPr>
              <a:t>)استخوان معرفی </a:t>
            </a:r>
            <a:r>
              <a:rPr lang="fa-IR" sz="2000" dirty="0">
                <a:cs typeface="B Nazanin" panose="00000400000000000000" pitchFamily="2" charset="-78"/>
              </a:rPr>
              <a:t>کردیم</a:t>
            </a:r>
            <a:r>
              <a:rPr lang="fa-IR" sz="2000" dirty="0" smtClean="0">
                <a:cs typeface="B Nazanin" panose="00000400000000000000" pitchFamily="2" charset="-78"/>
              </a:rPr>
              <a:t>.</a:t>
            </a:r>
          </a:p>
          <a:p>
            <a:pPr algn="just" rtl="1"/>
            <a:r>
              <a:rPr lang="fa-IR" sz="2000" dirty="0" smtClean="0">
                <a:cs typeface="B Nazanin" panose="00000400000000000000" pitchFamily="2" charset="-78"/>
              </a:rPr>
              <a:t>بدیهی </a:t>
            </a:r>
            <a:r>
              <a:rPr lang="fa-IR" sz="2000" dirty="0">
                <a:cs typeface="B Nazanin" panose="00000400000000000000" pitchFamily="2" charset="-78"/>
              </a:rPr>
              <a:t>است که تکنیک پیشنهادی بر بسیاری از چالش‌های ذکر </a:t>
            </a:r>
            <a:r>
              <a:rPr lang="fa-IR" sz="2000" dirty="0" smtClean="0">
                <a:cs typeface="B Nazanin" panose="00000400000000000000" pitchFamily="2" charset="-78"/>
              </a:rPr>
              <a:t>شده و کاستی‌های </a:t>
            </a:r>
            <a:r>
              <a:rPr lang="en-US" sz="2000" dirty="0" smtClean="0">
                <a:cs typeface="B Nazanin" panose="00000400000000000000" pitchFamily="2" charset="-78"/>
              </a:rPr>
              <a:t>UTE/ZTE</a:t>
            </a:r>
            <a:r>
              <a:rPr lang="fa-IR" sz="2000" dirty="0" smtClean="0">
                <a:cs typeface="B Nazanin" panose="00000400000000000000" pitchFamily="2" charset="-78"/>
              </a:rPr>
              <a:t> </a:t>
            </a:r>
            <a:r>
              <a:rPr lang="fa-IR" sz="2000" dirty="0">
                <a:cs typeface="B Nazanin" panose="00000400000000000000" pitchFamily="2" charset="-78"/>
              </a:rPr>
              <a:t>در ارزیابی آب </a:t>
            </a:r>
            <a:r>
              <a:rPr lang="fa-IR" sz="2000" dirty="0" smtClean="0">
                <a:cs typeface="B Nazanin" panose="00000400000000000000" pitchFamily="2" charset="-78"/>
              </a:rPr>
              <a:t>آزاد کورتکس استخوان غلبه </a:t>
            </a:r>
            <a:r>
              <a:rPr lang="fa-IR" sz="2000" dirty="0">
                <a:cs typeface="B Nazanin" panose="00000400000000000000" pitchFamily="2" charset="-78"/>
              </a:rPr>
              <a:t>می‌کند. برای ارزیابی دقت اندازه‌گیری </a:t>
            </a:r>
            <a:r>
              <a:rPr lang="en-US" sz="2000" dirty="0">
                <a:cs typeface="B Nazanin" panose="00000400000000000000" pitchFamily="2" charset="-78"/>
              </a:rPr>
              <a:t>T1 STE</a:t>
            </a:r>
            <a:r>
              <a:rPr lang="fa-IR" sz="2000" dirty="0">
                <a:cs typeface="B Nazanin" panose="00000400000000000000" pitchFamily="2" charset="-78"/>
              </a:rPr>
              <a:t>، گروهی از افراد سالم با طیف سنی وسیع مورد بررسی قرار گرفت و یک </a:t>
            </a:r>
            <a:r>
              <a:rPr lang="fa-IR" sz="2000" dirty="0" smtClean="0">
                <a:cs typeface="B Nazanin" panose="00000400000000000000" pitchFamily="2" charset="-78"/>
              </a:rPr>
              <a:t>ارتباط </a:t>
            </a:r>
            <a:r>
              <a:rPr lang="fa-IR" sz="2000" dirty="0">
                <a:cs typeface="B Nazanin" panose="00000400000000000000" pitchFamily="2" charset="-78"/>
              </a:rPr>
              <a:t>قوی بین مقدار </a:t>
            </a:r>
            <a:r>
              <a:rPr lang="en-US" sz="2000" dirty="0">
                <a:cs typeface="B Nazanin" panose="00000400000000000000" pitchFamily="2" charset="-78"/>
              </a:rPr>
              <a:t>T1</a:t>
            </a:r>
            <a:r>
              <a:rPr lang="fa-IR" sz="2000" dirty="0">
                <a:cs typeface="B Nazanin" panose="00000400000000000000" pitchFamily="2" charset="-78"/>
              </a:rPr>
              <a:t> آب </a:t>
            </a:r>
            <a:r>
              <a:rPr lang="fa-IR" sz="2000" dirty="0" smtClean="0">
                <a:cs typeface="B Nazanin" panose="00000400000000000000" pitchFamily="2" charset="-78"/>
              </a:rPr>
              <a:t>آزاد استخوان کورتکس </a:t>
            </a:r>
            <a:r>
              <a:rPr lang="fa-IR" sz="2000" dirty="0">
                <a:cs typeface="B Nazanin" panose="00000400000000000000" pitchFamily="2" charset="-78"/>
              </a:rPr>
              <a:t>و سن پیدا شد</a:t>
            </a:r>
            <a:r>
              <a:rPr lang="fa-IR" sz="2000" dirty="0" smtClean="0">
                <a:cs typeface="B Nazanin" panose="00000400000000000000" pitchFamily="2" charset="-78"/>
              </a:rPr>
              <a:t>.</a:t>
            </a:r>
          </a:p>
          <a:p>
            <a:pPr algn="just" rtl="1"/>
            <a:r>
              <a:rPr lang="fa-IR" sz="2000" dirty="0" smtClean="0">
                <a:cs typeface="B Nazanin" panose="00000400000000000000" pitchFamily="2" charset="-78"/>
              </a:rPr>
              <a:t> </a:t>
            </a:r>
            <a:r>
              <a:rPr lang="fa-IR" sz="2000" dirty="0">
                <a:cs typeface="B Nazanin" panose="00000400000000000000" pitchFamily="2" charset="-78"/>
              </a:rPr>
              <a:t>سپس دقت روش پیشنهادی با انجام آزمون </a:t>
            </a:r>
            <a:r>
              <a:rPr lang="fa-IR" sz="2000" dirty="0" smtClean="0">
                <a:cs typeface="B Nazanin" panose="00000400000000000000" pitchFamily="2" charset="-78"/>
              </a:rPr>
              <a:t>تکرار </a:t>
            </a:r>
            <a:r>
              <a:rPr lang="fa-IR" sz="2000" dirty="0">
                <a:cs typeface="B Nazanin" panose="00000400000000000000" pitchFamily="2" charset="-78"/>
              </a:rPr>
              <a:t>مورد بررسی قرار </a:t>
            </a:r>
            <a:r>
              <a:rPr lang="fa-IR" sz="2000" dirty="0" smtClean="0">
                <a:cs typeface="B Nazanin" panose="00000400000000000000" pitchFamily="2" charset="-78"/>
              </a:rPr>
              <a:t>گرفت. ارتباطات </a:t>
            </a:r>
            <a:r>
              <a:rPr lang="fa-IR" sz="2000" dirty="0">
                <a:cs typeface="B Nazanin" panose="00000400000000000000" pitchFamily="2" charset="-78"/>
              </a:rPr>
              <a:t>به‌دست‌آمده با توجه به مفاهیم فیزیکی حاکم بر تغییرات تحرک مولکول‌های آب در طول پیری، از جمله افزایش حجم/تعداد منافذ </a:t>
            </a:r>
            <a:r>
              <a:rPr lang="fa-IR" sz="2000" dirty="0" smtClean="0">
                <a:cs typeface="B Nazanin" panose="00000400000000000000" pitchFamily="2" charset="-78"/>
              </a:rPr>
              <a:t>کورتکس استخوان </a:t>
            </a:r>
            <a:r>
              <a:rPr lang="fa-IR" sz="2000" dirty="0">
                <a:cs typeface="B Nazanin" panose="00000400000000000000" pitchFamily="2" charset="-78"/>
              </a:rPr>
              <a:t>که مستلزم افزایش همزمان مقادیر </a:t>
            </a:r>
            <a:r>
              <a:rPr lang="en-US" sz="2000" dirty="0">
                <a:cs typeface="B Nazanin" panose="00000400000000000000" pitchFamily="2" charset="-78"/>
              </a:rPr>
              <a:t>T1</a:t>
            </a:r>
            <a:r>
              <a:rPr lang="fa-IR" sz="2000" dirty="0">
                <a:cs typeface="B Nazanin" panose="00000400000000000000" pitchFamily="2" charset="-78"/>
              </a:rPr>
              <a:t> آب </a:t>
            </a:r>
            <a:r>
              <a:rPr lang="fa-IR" sz="2000" dirty="0" smtClean="0">
                <a:cs typeface="B Nazanin" panose="00000400000000000000" pitchFamily="2" charset="-78"/>
              </a:rPr>
              <a:t>آزاد کورتکس استخوان، </a:t>
            </a:r>
            <a:r>
              <a:rPr lang="fa-IR" sz="2000" dirty="0">
                <a:cs typeface="B Nazanin" panose="00000400000000000000" pitchFamily="2" charset="-78"/>
              </a:rPr>
              <a:t>انتظار می‌رفت.</a:t>
            </a:r>
            <a:endParaRPr lang="en-US" sz="2000" dirty="0">
              <a:cs typeface="B Nazanin" panose="00000400000000000000" pitchFamily="2" charset="-78"/>
            </a:endParaRPr>
          </a:p>
        </p:txBody>
      </p:sp>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200597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Materials and </a:t>
            </a:r>
            <a:r>
              <a:rPr lang="en-US" b="1" dirty="0" smtClean="0">
                <a:ln/>
                <a:solidFill>
                  <a:schemeClr val="accent4"/>
                </a:solidFill>
                <a:latin typeface="Calibri" panose="020F0502020204030204" pitchFamily="34" charset="0"/>
                <a:cs typeface="Calibri" panose="020F0502020204030204" pitchFamily="34" charset="0"/>
              </a:rPr>
              <a:t>methods</a:t>
            </a:r>
            <a:br>
              <a:rPr lang="en-US" b="1" dirty="0" smtClean="0">
                <a:ln/>
                <a:solidFill>
                  <a:schemeClr val="accent4"/>
                </a:solidFill>
                <a:latin typeface="Calibri" panose="020F0502020204030204" pitchFamily="34" charset="0"/>
                <a:cs typeface="Calibri" panose="020F0502020204030204" pitchFamily="34" charset="0"/>
              </a:rPr>
            </a:br>
            <a:r>
              <a:rPr lang="en-US" b="1" dirty="0">
                <a:ln/>
                <a:solidFill>
                  <a:schemeClr val="accent4"/>
                </a:solidFill>
                <a:latin typeface="Calibri" panose="020F0502020204030204" pitchFamily="34" charset="0"/>
                <a:cs typeface="Calibri" panose="020F0502020204030204" pitchFamily="34" charset="0"/>
              </a:rPr>
              <a:t>2.1. Subjects</a:t>
            </a:r>
          </a:p>
        </p:txBody>
      </p:sp>
      <p:sp>
        <p:nvSpPr>
          <p:cNvPr id="3" name="Content Placeholder 2"/>
          <p:cNvSpPr>
            <a:spLocks noGrp="1"/>
          </p:cNvSpPr>
          <p:nvPr>
            <p:ph idx="1"/>
          </p:nvPr>
        </p:nvSpPr>
        <p:spPr>
          <a:xfrm>
            <a:off x="952107" y="2556932"/>
            <a:ext cx="9944490" cy="3318936"/>
          </a:xfrm>
        </p:spPr>
        <p:txBody>
          <a:bodyPr>
            <a:normAutofit/>
          </a:bodyPr>
          <a:lstStyle/>
          <a:p>
            <a:pPr algn="r" rtl="1"/>
            <a:r>
              <a:rPr lang="fa-IR" sz="2000" b="1" i="1" dirty="0">
                <a:cs typeface="B Nazanin" panose="00000400000000000000" pitchFamily="2" charset="-78"/>
              </a:rPr>
              <a:t>هدف نهایی کار حاضر کشف یک رابطه طبیعی بین سن و زمان استراحت </a:t>
            </a:r>
            <a:r>
              <a:rPr lang="fa-IR" sz="2000" b="1" i="1" dirty="0" smtClean="0">
                <a:cs typeface="B Nazanin" panose="00000400000000000000" pitchFamily="2" charset="-78"/>
              </a:rPr>
              <a:t>طولی آب آزاد کورتکس استخوان </a:t>
            </a:r>
            <a:r>
              <a:rPr lang="fa-IR" sz="2000" b="1" i="1" dirty="0">
                <a:cs typeface="B Nazanin" panose="00000400000000000000" pitchFamily="2" charset="-78"/>
              </a:rPr>
              <a:t>بود. </a:t>
            </a:r>
            <a:r>
              <a:rPr lang="fa-IR" sz="2000" dirty="0">
                <a:cs typeface="B Nazanin" panose="00000400000000000000" pitchFamily="2" charset="-78"/>
              </a:rPr>
              <a:t>بنابراین گروهی از افراد عادی و سالم با </a:t>
            </a:r>
            <a:r>
              <a:rPr lang="en-US" sz="2000" dirty="0">
                <a:cs typeface="B Nazanin" panose="00000400000000000000" pitchFamily="2" charset="-78"/>
              </a:rPr>
              <a:t>BMI </a:t>
            </a:r>
            <a:r>
              <a:rPr lang="en-US" sz="2000" dirty="0" smtClean="0">
                <a:cs typeface="B Nazanin" panose="00000400000000000000" pitchFamily="2" charset="-78"/>
              </a:rPr>
              <a:t>30</a:t>
            </a:r>
            <a:r>
              <a:rPr lang="fa-IR" sz="2000" dirty="0" smtClean="0">
                <a:cs typeface="B Nazanin" panose="00000400000000000000" pitchFamily="2" charset="-78"/>
              </a:rPr>
              <a:t> </a:t>
            </a:r>
            <a:r>
              <a:rPr lang="fa-IR" sz="2000" dirty="0">
                <a:cs typeface="B Nazanin" panose="00000400000000000000" pitchFamily="2" charset="-78"/>
              </a:rPr>
              <a:t>کیلوگرم بر متر مربع (11 مرد و 19 زن) و در محدوده سنی 20 تا 70 سال که در بین پنج دهه مختلف توزیع شده بودند، در این مطالعه گنجانده شدند</a:t>
            </a:r>
            <a:r>
              <a:rPr lang="fa-IR" sz="2000" dirty="0" smtClean="0">
                <a:cs typeface="B Nazanin" panose="00000400000000000000" pitchFamily="2" charset="-78"/>
              </a:rPr>
              <a:t>.</a:t>
            </a:r>
          </a:p>
          <a:p>
            <a:pPr algn="r" rtl="1"/>
            <a:r>
              <a:rPr lang="fa-IR" sz="2000" dirty="0" smtClean="0">
                <a:cs typeface="B Nazanin" panose="00000400000000000000" pitchFamily="2" charset="-78"/>
              </a:rPr>
              <a:t>افراد حذف شده از مطالعه:</a:t>
            </a:r>
          </a:p>
          <a:p>
            <a:pPr algn="r"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افراد دارای سابقه پزشکی که نشان دهنده </a:t>
            </a:r>
            <a:r>
              <a:rPr lang="fa-IR" sz="2000" dirty="0" smtClean="0">
                <a:cs typeface="B Nazanin" panose="00000400000000000000" pitchFamily="2" charset="-78"/>
              </a:rPr>
              <a:t>اختلالات</a:t>
            </a:r>
          </a:p>
          <a:p>
            <a:pPr algn="r"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جراحی یا درمان هایی (مانند درمان با گلوکوکورتیکوئید یا داروهای ضد صرع) باشد که هموستاز معدنی استخوان را به خطر می </a:t>
            </a:r>
            <a:r>
              <a:rPr lang="fa-IR" sz="2000" dirty="0" smtClean="0">
                <a:cs typeface="B Nazanin" panose="00000400000000000000" pitchFamily="2" charset="-78"/>
              </a:rPr>
              <a:t>اندازد</a:t>
            </a:r>
          </a:p>
          <a:p>
            <a:pPr algn="r" rtl="1">
              <a:buFont typeface="Wingdings" panose="05000000000000000000" pitchFamily="2" charset="2"/>
              <a:buChar char="ü"/>
            </a:pPr>
            <a:r>
              <a:rPr lang="fa-IR" sz="2000" dirty="0" smtClean="0">
                <a:cs typeface="B Nazanin" panose="00000400000000000000" pitchFamily="2" charset="-78"/>
              </a:rPr>
              <a:t>افراد </a:t>
            </a:r>
            <a:r>
              <a:rPr lang="fa-IR" sz="2000" dirty="0">
                <a:cs typeface="B Nazanin" panose="00000400000000000000" pitchFamily="2" charset="-78"/>
              </a:rPr>
              <a:t>با ناهنجاری های فیزیکی </a:t>
            </a:r>
            <a:r>
              <a:rPr lang="fa-IR" sz="2000" dirty="0" smtClean="0">
                <a:cs typeface="B Nazanin" panose="00000400000000000000" pitchFamily="2" charset="-78"/>
              </a:rPr>
              <a:t>برجسته</a:t>
            </a:r>
            <a:endParaRPr lang="en-US" sz="2000" dirty="0">
              <a:cs typeface="B Nazanin" panose="00000400000000000000" pitchFamily="2" charset="-78"/>
            </a:endParaRPr>
          </a:p>
        </p:txBody>
      </p:sp>
    </p:spTree>
    <p:extLst>
      <p:ext uri="{BB962C8B-B14F-4D97-AF65-F5344CB8AC3E}">
        <p14:creationId xmlns:p14="http://schemas.microsoft.com/office/powerpoint/2010/main" val="371458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Materials and </a:t>
            </a:r>
            <a:r>
              <a:rPr lang="en-US" b="1" dirty="0" smtClean="0">
                <a:ln/>
                <a:solidFill>
                  <a:schemeClr val="accent4"/>
                </a:solidFill>
                <a:latin typeface="Calibri" panose="020F0502020204030204" pitchFamily="34" charset="0"/>
                <a:cs typeface="Calibri" panose="020F0502020204030204" pitchFamily="34" charset="0"/>
              </a:rPr>
              <a:t>methods</a:t>
            </a:r>
            <a:br>
              <a:rPr lang="en-US" b="1" dirty="0" smtClean="0">
                <a:ln/>
                <a:solidFill>
                  <a:schemeClr val="accent4"/>
                </a:solidFill>
                <a:latin typeface="Calibri" panose="020F0502020204030204" pitchFamily="34" charset="0"/>
                <a:cs typeface="Calibri" panose="020F0502020204030204" pitchFamily="34" charset="0"/>
              </a:rPr>
            </a:br>
            <a:r>
              <a:rPr lang="en-US" sz="4000" b="1" dirty="0">
                <a:ln/>
                <a:solidFill>
                  <a:schemeClr val="accent4"/>
                </a:solidFill>
                <a:latin typeface="Arial" panose="020B0604020202020204" pitchFamily="34" charset="0"/>
                <a:cs typeface="Arial" panose="020B0604020202020204" pitchFamily="34" charset="0"/>
              </a:rPr>
              <a:t>2.2. Pulse sequence</a:t>
            </a:r>
          </a:p>
        </p:txBody>
      </p:sp>
      <p:sp>
        <p:nvSpPr>
          <p:cNvPr id="3" name="Content Placeholder 2"/>
          <p:cNvSpPr>
            <a:spLocks noGrp="1"/>
          </p:cNvSpPr>
          <p:nvPr>
            <p:ph idx="1"/>
          </p:nvPr>
        </p:nvSpPr>
        <p:spPr>
          <a:xfrm>
            <a:off x="1065228" y="2556932"/>
            <a:ext cx="10317637" cy="3866280"/>
          </a:xfrm>
        </p:spPr>
        <p:txBody>
          <a:bodyPr>
            <a:normAutofit/>
          </a:bodyPr>
          <a:lstStyle/>
          <a:p>
            <a:pPr algn="just" rtl="1"/>
            <a:r>
              <a:rPr lang="fa-IR" dirty="0">
                <a:cs typeface="B Nazanin" panose="00000400000000000000" pitchFamily="2" charset="-78"/>
              </a:rPr>
              <a:t>محل حداکثر </a:t>
            </a:r>
            <a:r>
              <a:rPr lang="fa-IR" dirty="0" smtClean="0">
                <a:cs typeface="B Nazanin" panose="00000400000000000000" pitchFamily="2" charset="-78"/>
              </a:rPr>
              <a:t>ضخامت کورتکس </a:t>
            </a:r>
            <a:r>
              <a:rPr lang="fa-IR" dirty="0">
                <a:cs typeface="B Nazanin" panose="00000400000000000000" pitchFamily="2" charset="-78"/>
              </a:rPr>
              <a:t>اندازه‌گیری شده </a:t>
            </a:r>
            <a:r>
              <a:rPr lang="fa-IR" dirty="0" smtClean="0">
                <a:cs typeface="B Nazanin" panose="00000400000000000000" pitchFamily="2" charset="-78"/>
              </a:rPr>
              <a:t> مالئوس داخلی بود. </a:t>
            </a:r>
          </a:p>
          <a:p>
            <a:pPr algn="just" rtl="1"/>
            <a:r>
              <a:rPr lang="fa-IR" dirty="0" smtClean="0">
                <a:cs typeface="B Nazanin" panose="00000400000000000000" pitchFamily="2" charset="-78"/>
              </a:rPr>
              <a:t>مقدار </a:t>
            </a:r>
            <a:r>
              <a:rPr lang="en-US" dirty="0">
                <a:cs typeface="B Nazanin" panose="00000400000000000000" pitchFamily="2" charset="-78"/>
              </a:rPr>
              <a:t>T1</a:t>
            </a:r>
            <a:r>
              <a:rPr lang="fa-IR" dirty="0">
                <a:cs typeface="B Nazanin" panose="00000400000000000000" pitchFamily="2" charset="-78"/>
              </a:rPr>
              <a:t> </a:t>
            </a:r>
            <a:r>
              <a:rPr lang="fa-IR" dirty="0" smtClean="0">
                <a:cs typeface="B Nazanin" panose="00000400000000000000" pitchFamily="2" charset="-78"/>
              </a:rPr>
              <a:t>آب آزاد کورتکس استخوان </a:t>
            </a:r>
            <a:r>
              <a:rPr lang="fa-IR" dirty="0">
                <a:cs typeface="B Nazanin" panose="00000400000000000000" pitchFamily="2" charset="-78"/>
              </a:rPr>
              <a:t>با استفاده از یک </a:t>
            </a:r>
            <a:r>
              <a:rPr lang="fa-IR" dirty="0" smtClean="0">
                <a:cs typeface="B Nazanin" panose="00000400000000000000" pitchFamily="2" charset="-78"/>
              </a:rPr>
              <a:t>سکانس </a:t>
            </a:r>
            <a:r>
              <a:rPr lang="fa-IR" dirty="0">
                <a:cs typeface="B Nazanin" panose="00000400000000000000" pitchFamily="2" charset="-78"/>
              </a:rPr>
              <a:t>پالس بالینی </a:t>
            </a:r>
            <a:r>
              <a:rPr lang="en-US" dirty="0" smtClean="0">
                <a:cs typeface="B Nazanin" panose="00000400000000000000" pitchFamily="2" charset="-78"/>
              </a:rPr>
              <a:t>3D </a:t>
            </a:r>
            <a:r>
              <a:rPr lang="en-US" dirty="0">
                <a:cs typeface="B Nazanin" panose="00000400000000000000" pitchFamily="2" charset="-78"/>
              </a:rPr>
              <a:t>Gradient Echo</a:t>
            </a:r>
            <a:r>
              <a:rPr lang="fa-IR" dirty="0">
                <a:cs typeface="B Nazanin" panose="00000400000000000000" pitchFamily="2" charset="-78"/>
              </a:rPr>
              <a:t> با استفاده از زمان کوتاه اکو در یک اسکنر </a:t>
            </a:r>
            <a:r>
              <a:rPr lang="en-US" dirty="0">
                <a:cs typeface="B Nazanin" panose="00000400000000000000" pitchFamily="2" charset="-78"/>
              </a:rPr>
              <a:t>MR 1.5 T</a:t>
            </a:r>
            <a:r>
              <a:rPr lang="fa-IR" dirty="0">
                <a:cs typeface="B Nazanin" panose="00000400000000000000" pitchFamily="2" charset="-78"/>
              </a:rPr>
              <a:t> (زیمنس، کانال </a:t>
            </a:r>
            <a:r>
              <a:rPr lang="en-US" dirty="0" err="1">
                <a:cs typeface="B Nazanin" panose="00000400000000000000" pitchFamily="2" charset="-78"/>
              </a:rPr>
              <a:t>Magnetom</a:t>
            </a:r>
            <a:r>
              <a:rPr lang="en-US" dirty="0">
                <a:cs typeface="B Nazanin" panose="00000400000000000000" pitchFamily="2" charset="-78"/>
              </a:rPr>
              <a:t> </a:t>
            </a:r>
            <a:r>
              <a:rPr lang="en-US" dirty="0" err="1">
                <a:cs typeface="B Nazanin" panose="00000400000000000000" pitchFamily="2" charset="-78"/>
              </a:rPr>
              <a:t>Avanto</a:t>
            </a:r>
            <a:r>
              <a:rPr lang="en-US" dirty="0">
                <a:cs typeface="B Nazanin" panose="00000400000000000000" pitchFamily="2" charset="-78"/>
              </a:rPr>
              <a:t> 18</a:t>
            </a:r>
            <a:r>
              <a:rPr lang="fa-IR" dirty="0">
                <a:cs typeface="B Nazanin" panose="00000400000000000000" pitchFamily="2" charset="-78"/>
              </a:rPr>
              <a:t>) انجام شد. </a:t>
            </a:r>
            <a:endParaRPr lang="fa-IR" dirty="0" smtClean="0">
              <a:cs typeface="B Nazanin" panose="00000400000000000000" pitchFamily="2" charset="-78"/>
            </a:endParaRPr>
          </a:p>
          <a:p>
            <a:pPr algn="just" rtl="1"/>
            <a:r>
              <a:rPr lang="fa-IR" dirty="0" smtClean="0">
                <a:cs typeface="B Nazanin" panose="00000400000000000000" pitchFamily="2" charset="-78"/>
              </a:rPr>
              <a:t>گرادیان </a:t>
            </a:r>
            <a:r>
              <a:rPr lang="fa-IR" dirty="0">
                <a:cs typeface="B Nazanin" panose="00000400000000000000" pitchFamily="2" charset="-78"/>
              </a:rPr>
              <a:t>ها حداکثر قدرت میدان 45 </a:t>
            </a:r>
            <a:r>
              <a:rPr lang="en-US" dirty="0" err="1">
                <a:cs typeface="B Nazanin" panose="00000400000000000000" pitchFamily="2" charset="-78"/>
              </a:rPr>
              <a:t>mT</a:t>
            </a:r>
            <a:r>
              <a:rPr lang="en-US" dirty="0">
                <a:cs typeface="B Nazanin" panose="00000400000000000000" pitchFamily="2" charset="-78"/>
              </a:rPr>
              <a:t>/m</a:t>
            </a:r>
            <a:r>
              <a:rPr lang="fa-IR" dirty="0">
                <a:cs typeface="B Nazanin" panose="00000400000000000000" pitchFamily="2" charset="-78"/>
              </a:rPr>
              <a:t> (72 </a:t>
            </a:r>
            <a:r>
              <a:rPr lang="en-US" dirty="0" err="1">
                <a:cs typeface="B Nazanin" panose="00000400000000000000" pitchFamily="2" charset="-78"/>
              </a:rPr>
              <a:t>mT</a:t>
            </a:r>
            <a:r>
              <a:rPr lang="en-US" dirty="0">
                <a:cs typeface="B Nazanin" panose="00000400000000000000" pitchFamily="2" charset="-78"/>
              </a:rPr>
              <a:t>/m</a:t>
            </a:r>
            <a:r>
              <a:rPr lang="fa-IR" dirty="0">
                <a:cs typeface="B Nazanin" panose="00000400000000000000" pitchFamily="2" charset="-78"/>
              </a:rPr>
              <a:t> موثر) و حداکثر </a:t>
            </a:r>
            <a:r>
              <a:rPr lang="en-US" dirty="0"/>
              <a:t>slew rate </a:t>
            </a:r>
            <a:r>
              <a:rPr lang="fa-IR" dirty="0" smtClean="0">
                <a:cs typeface="B Nazanin" panose="00000400000000000000" pitchFamily="2" charset="-78"/>
              </a:rPr>
              <a:t>20 </a:t>
            </a:r>
            <a:r>
              <a:rPr lang="en-US" dirty="0">
                <a:cs typeface="B Nazanin" panose="00000400000000000000" pitchFamily="2" charset="-78"/>
              </a:rPr>
              <a:t>T/m/s</a:t>
            </a:r>
            <a:r>
              <a:rPr lang="fa-IR" dirty="0">
                <a:cs typeface="B Nazanin" panose="00000400000000000000" pitchFamily="2" charset="-78"/>
              </a:rPr>
              <a:t> (346 </a:t>
            </a:r>
            <a:r>
              <a:rPr lang="en-US" dirty="0">
                <a:cs typeface="B Nazanin" panose="00000400000000000000" pitchFamily="2" charset="-78"/>
              </a:rPr>
              <a:t>T/m/s</a:t>
            </a:r>
            <a:r>
              <a:rPr lang="fa-IR" dirty="0">
                <a:cs typeface="B Nazanin" panose="00000400000000000000" pitchFamily="2" charset="-78"/>
              </a:rPr>
              <a:t> موثر) داشتند. دو سری (10 برش برای هر فرد) از تصاویر </a:t>
            </a:r>
            <a:r>
              <a:rPr lang="fa-IR" dirty="0" smtClean="0">
                <a:cs typeface="B Nazanin" panose="00000400000000000000" pitchFamily="2" charset="-78"/>
              </a:rPr>
              <a:t>آگزیال </a:t>
            </a:r>
            <a:r>
              <a:rPr lang="fa-IR" dirty="0">
                <a:cs typeface="B Nazanin" panose="00000400000000000000" pitchFamily="2" charset="-78"/>
              </a:rPr>
              <a:t>با استفاده از دو زمان تکرار مختلف (</a:t>
            </a:r>
            <a:r>
              <a:rPr lang="en-US" dirty="0">
                <a:cs typeface="B Nazanin" panose="00000400000000000000" pitchFamily="2" charset="-78"/>
              </a:rPr>
              <a:t>TRs</a:t>
            </a:r>
            <a:r>
              <a:rPr lang="fa-IR" dirty="0">
                <a:cs typeface="B Nazanin" panose="00000400000000000000" pitchFamily="2" charset="-78"/>
              </a:rPr>
              <a:t>) (که منجر </a:t>
            </a:r>
            <a:r>
              <a:rPr lang="fa-IR" dirty="0" smtClean="0">
                <a:cs typeface="B Nazanin" panose="00000400000000000000" pitchFamily="2" charset="-78"/>
              </a:rPr>
              <a:t>به </a:t>
            </a:r>
            <a:r>
              <a:rPr lang="fa-IR" dirty="0">
                <a:cs typeface="B Nazanin" panose="00000400000000000000" pitchFamily="2" charset="-78"/>
              </a:rPr>
              <a:t>20 تصویر برای هر فرد می شود) به دست آمد که با تکنیک </a:t>
            </a:r>
            <a:r>
              <a:rPr lang="en-US" dirty="0">
                <a:cs typeface="B Nazanin" panose="00000400000000000000" pitchFamily="2" charset="-78"/>
              </a:rPr>
              <a:t>dual-TR</a:t>
            </a:r>
            <a:r>
              <a:rPr lang="fa-IR" dirty="0">
                <a:cs typeface="B Nazanin" panose="00000400000000000000" pitchFamily="2" charset="-78"/>
              </a:rPr>
              <a:t> آرامش سنجی </a:t>
            </a:r>
            <a:r>
              <a:rPr lang="en-US" dirty="0">
                <a:cs typeface="B Nazanin" panose="00000400000000000000" pitchFamily="2" charset="-78"/>
              </a:rPr>
              <a:t>T1</a:t>
            </a:r>
            <a:r>
              <a:rPr lang="fa-IR" dirty="0">
                <a:cs typeface="B Nazanin" panose="00000400000000000000" pitchFamily="2" charset="-78"/>
              </a:rPr>
              <a:t> مورد استفاده قرار گرفت (در ادامه بحث خواهد شد. ).</a:t>
            </a:r>
            <a:endParaRPr lang="en-US" dirty="0">
              <a:cs typeface="B Nazanin" panose="00000400000000000000" pitchFamily="2" charset="-78"/>
            </a:endParaRP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11227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algn="r" rtl="1"/>
            <a:r>
              <a:rPr lang="fa-IR" dirty="0" smtClean="0">
                <a:cs typeface="B Nazanin" panose="00000400000000000000" pitchFamily="2" charset="-78"/>
              </a:rPr>
              <a:t>اسپین ها </a:t>
            </a:r>
            <a:r>
              <a:rPr lang="fa-IR" dirty="0">
                <a:cs typeface="B Nazanin" panose="00000400000000000000" pitchFamily="2" charset="-78"/>
              </a:rPr>
              <a:t>توسط یک پالس فرکانس رادیویی کامل (</a:t>
            </a:r>
            <a:r>
              <a:rPr lang="en-US" dirty="0">
                <a:cs typeface="B Nazanin" panose="00000400000000000000" pitchFamily="2" charset="-78"/>
              </a:rPr>
              <a:t>RF</a:t>
            </a:r>
            <a:r>
              <a:rPr lang="fa-IR" dirty="0">
                <a:cs typeface="B Nazanin" panose="00000400000000000000" pitchFamily="2" charset="-78"/>
              </a:rPr>
              <a:t>) با مدت زمان 2.5 میلی ثانیه برانگیخته </a:t>
            </a:r>
            <a:r>
              <a:rPr lang="fa-IR" dirty="0" smtClean="0">
                <a:cs typeface="B Nazanin" panose="00000400000000000000" pitchFamily="2" charset="-78"/>
              </a:rPr>
              <a:t>شدند. </a:t>
            </a:r>
            <a:r>
              <a:rPr lang="fa-IR" dirty="0">
                <a:cs typeface="B Nazanin" panose="00000400000000000000" pitchFamily="2" charset="-78"/>
              </a:rPr>
              <a:t>پارامترهای تصویربرداری به این صورت انتخاب شدند: </a:t>
            </a:r>
            <a:r>
              <a:rPr lang="en-US" dirty="0">
                <a:cs typeface="B Nazanin" panose="00000400000000000000" pitchFamily="2" charset="-78"/>
              </a:rPr>
              <a:t>TR1/TR2/TE = 20/60/1.29</a:t>
            </a:r>
            <a:r>
              <a:rPr lang="fa-IR" dirty="0">
                <a:cs typeface="B Nazanin" panose="00000400000000000000" pitchFamily="2" charset="-78"/>
              </a:rPr>
              <a:t> میلی‌ثانیه، </a:t>
            </a:r>
            <a:endParaRPr lang="fa-IR" dirty="0" smtClean="0">
              <a:cs typeface="B Nazanin" panose="00000400000000000000" pitchFamily="2" charset="-78"/>
            </a:endParaRPr>
          </a:p>
          <a:p>
            <a:pPr algn="r" rtl="1"/>
            <a:r>
              <a:rPr lang="fa-IR" dirty="0" smtClean="0">
                <a:cs typeface="B Nazanin" panose="00000400000000000000" pitchFamily="2" charset="-78"/>
              </a:rPr>
              <a:t>میدان </a:t>
            </a:r>
            <a:r>
              <a:rPr lang="fa-IR" dirty="0">
                <a:cs typeface="B Nazanin" panose="00000400000000000000" pitchFamily="2" charset="-78"/>
              </a:rPr>
              <a:t>دید </a:t>
            </a:r>
            <a:r>
              <a:rPr lang="en-US" dirty="0">
                <a:cs typeface="B Nazanin" panose="00000400000000000000" pitchFamily="2" charset="-78"/>
              </a:rPr>
              <a:t>(FOV) = 267 × 267</a:t>
            </a:r>
            <a:r>
              <a:rPr lang="fa-IR" dirty="0">
                <a:cs typeface="B Nazanin" panose="00000400000000000000" pitchFamily="2" charset="-78"/>
              </a:rPr>
              <a:t> میلی‌متر مربع، وضوح فضایی = 0.8 × 0.8 میلی‌متر مربع</a:t>
            </a:r>
            <a:r>
              <a:rPr lang="fa-IR" dirty="0" smtClean="0">
                <a:cs typeface="B Nazanin" panose="00000400000000000000" pitchFamily="2" charset="-78"/>
              </a:rPr>
              <a:t>،</a:t>
            </a:r>
          </a:p>
          <a:p>
            <a:pPr algn="r" rtl="1"/>
            <a:r>
              <a:rPr lang="fa-IR" dirty="0" smtClean="0">
                <a:cs typeface="B Nazanin" panose="00000400000000000000" pitchFamily="2" charset="-78"/>
              </a:rPr>
              <a:t> </a:t>
            </a:r>
            <a:r>
              <a:rPr lang="fa-IR" dirty="0">
                <a:cs typeface="B Nazanin" panose="00000400000000000000" pitchFamily="2" charset="-78"/>
              </a:rPr>
              <a:t>ضخامت برش = 5 میلی‌متر، زاویه چرخش = 20 درجه، پهنای باند = 781 هرتز/پیکس، تعداد برش ها = 10، </a:t>
            </a:r>
            <a:endParaRPr lang="fa-IR" dirty="0" smtClean="0">
              <a:cs typeface="B Nazanin" panose="00000400000000000000" pitchFamily="2" charset="-78"/>
            </a:endParaRPr>
          </a:p>
          <a:p>
            <a:pPr algn="r" rtl="1"/>
            <a:r>
              <a:rPr lang="fa-IR" dirty="0" smtClean="0">
                <a:cs typeface="B Nazanin" panose="00000400000000000000" pitchFamily="2" charset="-78"/>
              </a:rPr>
              <a:t>کل </a:t>
            </a:r>
            <a:r>
              <a:rPr lang="fa-IR" dirty="0">
                <a:cs typeface="B Nazanin" panose="00000400000000000000" pitchFamily="2" charset="-78"/>
              </a:rPr>
              <a:t>زمان اسکن حدود 20 دقیقه</a:t>
            </a:r>
            <a:r>
              <a:rPr lang="fa-IR" dirty="0" smtClean="0">
                <a:cs typeface="B Nazanin" panose="00000400000000000000" pitchFamily="2" charset="-78"/>
              </a:rPr>
              <a:t>.</a:t>
            </a:r>
          </a:p>
          <a:p>
            <a:pPr marL="0" indent="0" algn="r" rtl="1">
              <a:buNone/>
            </a:pPr>
            <a:endParaRPr lang="en-US" sz="2800" dirty="0">
              <a:cs typeface="B Nazanin" panose="00000400000000000000" pitchFamily="2" charset="-78"/>
            </a:endParaRPr>
          </a:p>
        </p:txBody>
      </p:sp>
      <p:sp>
        <p:nvSpPr>
          <p:cNvPr id="5" name="Title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Materials and </a:t>
            </a:r>
            <a:r>
              <a:rPr lang="en-US" b="1" dirty="0" smtClean="0">
                <a:ln/>
                <a:solidFill>
                  <a:schemeClr val="accent4"/>
                </a:solidFill>
                <a:latin typeface="Calibri" panose="020F0502020204030204" pitchFamily="34" charset="0"/>
                <a:cs typeface="Calibri" panose="020F0502020204030204" pitchFamily="34" charset="0"/>
              </a:rPr>
              <a:t>methods</a:t>
            </a:r>
            <a:br>
              <a:rPr lang="en-US" b="1" dirty="0" smtClean="0">
                <a:ln/>
                <a:solidFill>
                  <a:schemeClr val="accent4"/>
                </a:solidFill>
                <a:latin typeface="Calibri" panose="020F0502020204030204" pitchFamily="34" charset="0"/>
                <a:cs typeface="Calibri" panose="020F0502020204030204" pitchFamily="34" charset="0"/>
              </a:rPr>
            </a:br>
            <a:r>
              <a:rPr lang="en-US" sz="4000" b="1" dirty="0">
                <a:ln/>
                <a:solidFill>
                  <a:schemeClr val="accent4"/>
                </a:solidFill>
                <a:latin typeface="Arial" panose="020B0604020202020204" pitchFamily="34" charset="0"/>
                <a:cs typeface="Arial" panose="020B0604020202020204" pitchFamily="34" charset="0"/>
              </a:rPr>
              <a:t>2.2. Pulse sequence</a:t>
            </a:r>
          </a:p>
        </p:txBody>
      </p:sp>
    </p:spTree>
    <p:extLst>
      <p:ext uri="{BB962C8B-B14F-4D97-AF65-F5344CB8AC3E}">
        <p14:creationId xmlns:p14="http://schemas.microsoft.com/office/powerpoint/2010/main" val="109520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Arial" panose="020B0604020202020204" pitchFamily="34" charset="0"/>
                <a:cs typeface="Arial" panose="020B0604020202020204" pitchFamily="34" charset="0"/>
              </a:rPr>
              <a:t>Materials and </a:t>
            </a:r>
            <a:r>
              <a:rPr lang="en-US" b="1" dirty="0" smtClean="0">
                <a:ln/>
                <a:solidFill>
                  <a:schemeClr val="accent4"/>
                </a:solidFill>
                <a:latin typeface="Arial" panose="020B0604020202020204" pitchFamily="34" charset="0"/>
                <a:cs typeface="Arial" panose="020B0604020202020204" pitchFamily="34" charset="0"/>
              </a:rPr>
              <a:t>methods</a:t>
            </a:r>
            <a:br>
              <a:rPr lang="en-US" b="1" dirty="0" smtClean="0">
                <a:ln/>
                <a:solidFill>
                  <a:schemeClr val="accent4"/>
                </a:solidFill>
                <a:latin typeface="Arial" panose="020B0604020202020204" pitchFamily="34" charset="0"/>
                <a:cs typeface="Arial" panose="020B0604020202020204" pitchFamily="34" charset="0"/>
              </a:rPr>
            </a:br>
            <a:r>
              <a:rPr lang="en-US" sz="3600" b="1" dirty="0">
                <a:ln/>
                <a:solidFill>
                  <a:schemeClr val="accent4"/>
                </a:solidFill>
                <a:latin typeface="Arial" panose="020B0604020202020204" pitchFamily="34" charset="0"/>
                <a:cs typeface="Arial" panose="020B0604020202020204" pitchFamily="34" charset="0"/>
              </a:rPr>
              <a:t>2.3. Cortical bone segmentation</a:t>
            </a:r>
            <a:endParaRPr lang="en-US" sz="4000" b="1" dirty="0">
              <a:ln/>
              <a:solidFill>
                <a:schemeClr val="accent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1" y="2556931"/>
            <a:ext cx="9601196" cy="3773168"/>
          </a:xfrm>
        </p:spPr>
        <p:txBody>
          <a:bodyPr>
            <a:normAutofit/>
          </a:bodyPr>
          <a:lstStyle/>
          <a:p>
            <a:pPr algn="r" rtl="1"/>
            <a:r>
              <a:rPr lang="fa-IR" sz="2000" dirty="0" smtClean="0">
                <a:cs typeface="B Nazanin" panose="00000400000000000000" pitchFamily="2" charset="-78"/>
              </a:rPr>
              <a:t>قطعه بندی کورتکس </a:t>
            </a:r>
            <a:r>
              <a:rPr lang="fa-IR" sz="2000" dirty="0">
                <a:cs typeface="B Nazanin" panose="00000400000000000000" pitchFamily="2" charset="-78"/>
              </a:rPr>
              <a:t>استخوان </a:t>
            </a:r>
            <a:r>
              <a:rPr lang="fa-IR" sz="2000" dirty="0" smtClean="0">
                <a:cs typeface="B Nazanin" panose="00000400000000000000" pitchFamily="2" charset="-78"/>
              </a:rPr>
              <a:t> </a:t>
            </a:r>
            <a:r>
              <a:rPr lang="fa-IR" sz="2000" dirty="0">
                <a:cs typeface="B Nazanin" panose="00000400000000000000" pitchFamily="2" charset="-78"/>
              </a:rPr>
              <a:t>بسیار حیاتی بود، به این معنا که تمایز دقیق بین مغز و استخوان در مرز پریوست، و بین بافت‌های همبند و استخوان در مرز اندوستئال - که همگی تقریباً </a:t>
            </a:r>
            <a:r>
              <a:rPr lang="fa-IR" sz="2000" dirty="0" smtClean="0">
                <a:cs typeface="B Nazanin" panose="00000400000000000000" pitchFamily="2" charset="-78"/>
              </a:rPr>
              <a:t> </a:t>
            </a:r>
            <a:r>
              <a:rPr lang="fa-IR" sz="2000" dirty="0">
                <a:cs typeface="B Nazanin" panose="00000400000000000000" pitchFamily="2" charset="-78"/>
              </a:rPr>
              <a:t>شدت </a:t>
            </a:r>
            <a:r>
              <a:rPr lang="fa-IR" sz="2000" dirty="0" smtClean="0">
                <a:cs typeface="B Nazanin" panose="00000400000000000000" pitchFamily="2" charset="-78"/>
              </a:rPr>
              <a:t>یکسانی سیگنال داشتند </a:t>
            </a:r>
            <a:r>
              <a:rPr lang="fa-IR" sz="2000" dirty="0">
                <a:cs typeface="B Nazanin" panose="00000400000000000000" pitchFamily="2" charset="-78"/>
              </a:rPr>
              <a:t>- کاملاً چالش برانگیز بود</a:t>
            </a:r>
            <a:r>
              <a:rPr lang="fa-IR" sz="2000" dirty="0" smtClean="0">
                <a:cs typeface="B Nazanin" panose="00000400000000000000" pitchFamily="2" charset="-78"/>
              </a:rPr>
              <a:t>.</a:t>
            </a:r>
          </a:p>
          <a:p>
            <a:pPr algn="r" rtl="1"/>
            <a:r>
              <a:rPr lang="fa-IR" sz="2000" dirty="0" smtClean="0">
                <a:cs typeface="B Nazanin" panose="00000400000000000000" pitchFamily="2" charset="-78"/>
              </a:rPr>
              <a:t> </a:t>
            </a:r>
            <a:r>
              <a:rPr lang="fa-IR" sz="2000" dirty="0">
                <a:cs typeface="B Nazanin" panose="00000400000000000000" pitchFamily="2" charset="-78"/>
              </a:rPr>
              <a:t>از آنجایی که هر الگوریتم تقسیم بندی خودکار ممکن است به </a:t>
            </a:r>
            <a:r>
              <a:rPr lang="fa-IR" sz="2000" dirty="0" smtClean="0">
                <a:cs typeface="B Nazanin" panose="00000400000000000000" pitchFamily="2" charset="-78"/>
              </a:rPr>
              <a:t>کمی سازی </a:t>
            </a:r>
            <a:r>
              <a:rPr lang="fa-IR" sz="2000" dirty="0">
                <a:cs typeface="B Nazanin" panose="00000400000000000000" pitchFamily="2" charset="-78"/>
              </a:rPr>
              <a:t>نادرست مقادیر </a:t>
            </a:r>
            <a:r>
              <a:rPr lang="en-US" sz="2000" dirty="0">
                <a:cs typeface="B Nazanin" panose="00000400000000000000" pitchFamily="2" charset="-78"/>
              </a:rPr>
              <a:t>T1</a:t>
            </a:r>
            <a:r>
              <a:rPr lang="fa-IR" sz="2000" dirty="0">
                <a:cs typeface="B Nazanin" panose="00000400000000000000" pitchFamily="2" charset="-78"/>
              </a:rPr>
              <a:t> آب </a:t>
            </a:r>
            <a:r>
              <a:rPr lang="fa-IR" sz="2000" dirty="0" smtClean="0">
                <a:cs typeface="B Nazanin" panose="00000400000000000000" pitchFamily="2" charset="-78"/>
              </a:rPr>
              <a:t>آزاد کورتکس استخوان </a:t>
            </a:r>
            <a:r>
              <a:rPr lang="fa-IR" sz="2000" dirty="0">
                <a:cs typeface="B Nazanin" panose="00000400000000000000" pitchFamily="2" charset="-78"/>
              </a:rPr>
              <a:t>منجر شود، درک بصری کاربر ضروری بود</a:t>
            </a:r>
            <a:r>
              <a:rPr lang="fa-IR" sz="2000" dirty="0" smtClean="0">
                <a:cs typeface="B Nazanin" panose="00000400000000000000" pitchFamily="2" charset="-78"/>
              </a:rPr>
              <a:t>.</a:t>
            </a:r>
          </a:p>
          <a:p>
            <a:pPr algn="r" rtl="1"/>
            <a:r>
              <a:rPr lang="fa-IR" sz="2000" dirty="0" smtClean="0">
                <a:cs typeface="B Nazanin" panose="00000400000000000000" pitchFamily="2" charset="-78"/>
              </a:rPr>
              <a:t> </a:t>
            </a:r>
            <a:r>
              <a:rPr lang="fa-IR" sz="2000" dirty="0">
                <a:cs typeface="B Nazanin" panose="00000400000000000000" pitchFamily="2" charset="-78"/>
              </a:rPr>
              <a:t>پیکسل های </a:t>
            </a:r>
            <a:r>
              <a:rPr lang="fa-IR" sz="2000" dirty="0" smtClean="0">
                <a:cs typeface="B Nazanin" panose="00000400000000000000" pitchFamily="2" charset="-78"/>
              </a:rPr>
              <a:t>کورتکس استخوان </a:t>
            </a:r>
            <a:r>
              <a:rPr lang="fa-IR" sz="2000" dirty="0">
                <a:cs typeface="B Nazanin" panose="00000400000000000000" pitchFamily="2" charset="-78"/>
              </a:rPr>
              <a:t>به صورت دستی با رسم چند ضلعی با استفاده از نرم افزار </a:t>
            </a:r>
            <a:r>
              <a:rPr lang="en-US" sz="2000" dirty="0">
                <a:cs typeface="B Nazanin" panose="00000400000000000000" pitchFamily="2" charset="-78"/>
              </a:rPr>
              <a:t>Image J</a:t>
            </a:r>
            <a:r>
              <a:rPr lang="fa-IR" sz="2000" dirty="0">
                <a:cs typeface="B Nazanin" panose="00000400000000000000" pitchFamily="2" charset="-78"/>
              </a:rPr>
              <a:t> (موسسه ملی بهداشت، ایالات متحده) انتخاب شدند. شکل </a:t>
            </a:r>
            <a:r>
              <a:rPr lang="en-US" sz="2000" dirty="0">
                <a:cs typeface="B Nazanin" panose="00000400000000000000" pitchFamily="2" charset="-78"/>
              </a:rPr>
              <a:t>1</a:t>
            </a:r>
            <a:endParaRPr lang="fa-IR" sz="2000" dirty="0" smtClean="0">
              <a:cs typeface="B Nazanin" panose="00000400000000000000" pitchFamily="2" charset="-78"/>
            </a:endParaRPr>
          </a:p>
          <a:p>
            <a:pPr algn="r" rtl="1"/>
            <a:r>
              <a:rPr lang="fa-IR" sz="2000" dirty="0" smtClean="0">
                <a:cs typeface="B Nazanin" panose="00000400000000000000" pitchFamily="2" charset="-78"/>
              </a:rPr>
              <a:t>به </a:t>
            </a:r>
            <a:r>
              <a:rPr lang="fa-IR" sz="2000" dirty="0">
                <a:cs typeface="B Nazanin" panose="00000400000000000000" pitchFamily="2" charset="-78"/>
              </a:rPr>
              <a:t>منظور کاهش خطاهای ناشی از شناسایی اشتباه پیکسل های </a:t>
            </a:r>
            <a:r>
              <a:rPr lang="fa-IR" sz="2000" dirty="0" smtClean="0">
                <a:cs typeface="B Nazanin" panose="00000400000000000000" pitchFamily="2" charset="-78"/>
              </a:rPr>
              <a:t>کورتکس استخوان  </a:t>
            </a:r>
            <a:r>
              <a:rPr lang="fa-IR" sz="2000" dirty="0">
                <a:cs typeface="B Nazanin" panose="00000400000000000000" pitchFamily="2" charset="-78"/>
              </a:rPr>
              <a:t>به عنوان بافت </a:t>
            </a:r>
            <a:r>
              <a:rPr lang="fa-IR" sz="2000" dirty="0" smtClean="0">
                <a:cs typeface="B Nazanin" panose="00000400000000000000" pitchFamily="2" charset="-78"/>
              </a:rPr>
              <a:t>همبند/مغزاستخوان </a:t>
            </a:r>
            <a:r>
              <a:rPr lang="fa-IR" sz="2000" dirty="0">
                <a:cs typeface="B Nazanin" panose="00000400000000000000" pitchFamily="2" charset="-78"/>
              </a:rPr>
              <a:t>یا بالعکس، فرآیند تقسیم بندی دستی پنج بار تکرار شد. میانگین شدت سیگنال پنج </a:t>
            </a:r>
            <a:r>
              <a:rPr lang="en-US" sz="2000" dirty="0">
                <a:cs typeface="B Nazanin" panose="00000400000000000000" pitchFamily="2" charset="-78"/>
              </a:rPr>
              <a:t>ROI</a:t>
            </a:r>
            <a:r>
              <a:rPr lang="fa-IR" sz="2000" dirty="0">
                <a:cs typeface="B Nazanin" panose="00000400000000000000" pitchFamily="2" charset="-78"/>
              </a:rPr>
              <a:t> مکرر محاسبه شد و به عنوان تنها شدت سیگنال کل بافت </a:t>
            </a:r>
            <a:r>
              <a:rPr lang="fa-IR" sz="2000" dirty="0" smtClean="0">
                <a:cs typeface="B Nazanin" panose="00000400000000000000" pitchFamily="2" charset="-78"/>
              </a:rPr>
              <a:t>کورتکس استخوان در </a:t>
            </a:r>
            <a:r>
              <a:rPr lang="fa-IR" sz="2000" dirty="0">
                <a:cs typeface="B Nazanin" panose="00000400000000000000" pitchFamily="2" charset="-78"/>
              </a:rPr>
              <a:t>هر برش گزارش شد.</a:t>
            </a:r>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320767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Arial" panose="020B0604020202020204" pitchFamily="34" charset="0"/>
                <a:cs typeface="Arial" panose="020B0604020202020204" pitchFamily="34" charset="0"/>
              </a:rPr>
              <a:t>Materials and </a:t>
            </a:r>
            <a:r>
              <a:rPr lang="en-US" b="1" dirty="0" smtClean="0">
                <a:ln/>
                <a:solidFill>
                  <a:schemeClr val="accent4"/>
                </a:solidFill>
                <a:latin typeface="Arial" panose="020B0604020202020204" pitchFamily="34" charset="0"/>
                <a:cs typeface="Arial" panose="020B0604020202020204" pitchFamily="34" charset="0"/>
              </a:rPr>
              <a:t>methods</a:t>
            </a:r>
            <a:br>
              <a:rPr lang="en-US" b="1" dirty="0" smtClean="0">
                <a:ln/>
                <a:solidFill>
                  <a:schemeClr val="accent4"/>
                </a:solidFill>
                <a:latin typeface="Arial" panose="020B0604020202020204" pitchFamily="34" charset="0"/>
                <a:cs typeface="Arial" panose="020B0604020202020204" pitchFamily="34" charset="0"/>
              </a:rPr>
            </a:br>
            <a:r>
              <a:rPr lang="en-US" sz="3600" b="1" dirty="0">
                <a:ln/>
                <a:solidFill>
                  <a:schemeClr val="accent4"/>
                </a:solidFill>
                <a:latin typeface="Arial" panose="020B0604020202020204" pitchFamily="34" charset="0"/>
                <a:cs typeface="Arial" panose="020B0604020202020204" pitchFamily="34" charset="0"/>
              </a:rPr>
              <a:t>2.3. Cortical bone segmentation</a:t>
            </a:r>
            <a:endParaRPr lang="en-US" sz="4000" b="1" dirty="0">
              <a:ln/>
              <a:solidFill>
                <a:schemeClr val="accent4"/>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20" t="37339" r="18062" b="12532"/>
          <a:stretch/>
        </p:blipFill>
        <p:spPr>
          <a:xfrm>
            <a:off x="3469341" y="2581836"/>
            <a:ext cx="5141259" cy="3518180"/>
          </a:xfrm>
        </p:spPr>
      </p:pic>
    </p:spTree>
    <p:extLst>
      <p:ext uri="{BB962C8B-B14F-4D97-AF65-F5344CB8AC3E}">
        <p14:creationId xmlns:p14="http://schemas.microsoft.com/office/powerpoint/2010/main" val="127102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Materials and </a:t>
            </a:r>
            <a:r>
              <a:rPr lang="en-US" b="1" dirty="0" smtClean="0">
                <a:ln/>
                <a:solidFill>
                  <a:schemeClr val="accent4"/>
                </a:solidFill>
                <a:latin typeface="Calibri" panose="020F0502020204030204" pitchFamily="34" charset="0"/>
                <a:cs typeface="Calibri" panose="020F0502020204030204" pitchFamily="34" charset="0"/>
              </a:rPr>
              <a:t>methods</a:t>
            </a:r>
            <a:br>
              <a:rPr lang="en-US" b="1" dirty="0" smtClean="0">
                <a:ln/>
                <a:solidFill>
                  <a:schemeClr val="accent4"/>
                </a:solidFill>
                <a:latin typeface="Calibri" panose="020F0502020204030204" pitchFamily="34" charset="0"/>
                <a:cs typeface="Calibri" panose="020F0502020204030204" pitchFamily="34" charset="0"/>
              </a:rPr>
            </a:br>
            <a:r>
              <a:rPr lang="en-US" sz="3200" b="1" dirty="0">
                <a:ln/>
                <a:solidFill>
                  <a:schemeClr val="accent4"/>
                </a:solidFill>
              </a:rPr>
              <a:t>2.4. T1 quantification</a:t>
            </a:r>
            <a:endParaRPr lang="en-US" sz="4000" b="1" dirty="0">
              <a:ln/>
              <a:solidFill>
                <a:schemeClr val="accent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2297" y="2556932"/>
            <a:ext cx="10784264" cy="2802206"/>
          </a:xfrm>
        </p:spPr>
        <p:txBody>
          <a:bodyPr>
            <a:normAutofit fontScale="92500" lnSpcReduction="20000"/>
          </a:bodyPr>
          <a:lstStyle/>
          <a:p>
            <a:pPr marL="0" indent="0" algn="just" rtl="1">
              <a:buNone/>
            </a:pPr>
            <a:r>
              <a:rPr lang="fa-IR" sz="2000" dirty="0">
                <a:cs typeface="B Nazanin" panose="00000400000000000000" pitchFamily="2" charset="-78"/>
              </a:rPr>
              <a:t>کمی‌سازی </a:t>
            </a:r>
            <a:r>
              <a:rPr lang="en-US" sz="2000" dirty="0">
                <a:cs typeface="B Nazanin" panose="00000400000000000000" pitchFamily="2" charset="-78"/>
              </a:rPr>
              <a:t>T1</a:t>
            </a:r>
            <a:r>
              <a:rPr lang="fa-IR" sz="2000" dirty="0">
                <a:cs typeface="B Nazanin" panose="00000400000000000000" pitchFamily="2" charset="-78"/>
              </a:rPr>
              <a:t> با روش </a:t>
            </a:r>
            <a:r>
              <a:rPr lang="en-US" sz="2000" dirty="0" smtClean="0">
                <a:cs typeface="B Nazanin" panose="00000400000000000000" pitchFamily="2" charset="-78"/>
              </a:rPr>
              <a:t>Dual-TR</a:t>
            </a:r>
            <a:r>
              <a:rPr lang="fa-IR" sz="2000" dirty="0" smtClean="0">
                <a:cs typeface="B Nazanin" panose="00000400000000000000" pitchFamily="2" charset="-78"/>
              </a:rPr>
              <a:t> </a:t>
            </a:r>
            <a:r>
              <a:rPr lang="en-US" sz="2000" dirty="0" smtClean="0">
                <a:cs typeface="B Nazanin" panose="00000400000000000000" pitchFamily="2" charset="-78"/>
              </a:rPr>
              <a:t>:</a:t>
            </a:r>
          </a:p>
          <a:p>
            <a:pPr algn="just" rtl="1">
              <a:buFont typeface="Wingdings" panose="05000000000000000000" pitchFamily="2" charset="2"/>
              <a:buChar char="ü"/>
            </a:pPr>
            <a:r>
              <a:rPr lang="fa-IR" sz="2000" dirty="0" smtClean="0">
                <a:cs typeface="B Nazanin" panose="00000400000000000000" pitchFamily="2" charset="-78"/>
              </a:rPr>
              <a:t>اول</a:t>
            </a:r>
            <a:r>
              <a:rPr lang="fa-IR" sz="2000" dirty="0">
                <a:cs typeface="B Nazanin" panose="00000400000000000000" pitchFamily="2" charset="-78"/>
              </a:rPr>
              <a:t>، تقسیم </a:t>
            </a:r>
            <a:r>
              <a:rPr lang="fa-IR" sz="2000" dirty="0" smtClean="0">
                <a:cs typeface="B Nazanin" panose="00000400000000000000" pitchFamily="2" charset="-78"/>
              </a:rPr>
              <a:t>بندی</a:t>
            </a:r>
            <a:r>
              <a:rPr lang="fa-IR" sz="2000" dirty="0">
                <a:cs typeface="B Nazanin" panose="00000400000000000000" pitchFamily="2" charset="-78"/>
              </a:rPr>
              <a:t> </a:t>
            </a:r>
            <a:r>
              <a:rPr lang="fa-IR" sz="2000" dirty="0" smtClean="0">
                <a:cs typeface="B Nazanin" panose="00000400000000000000" pitchFamily="2" charset="-78"/>
              </a:rPr>
              <a:t>کورتکس استخوان </a:t>
            </a:r>
            <a:r>
              <a:rPr lang="fa-IR" sz="2000" dirty="0">
                <a:cs typeface="B Nazanin" panose="00000400000000000000" pitchFamily="2" charset="-78"/>
              </a:rPr>
              <a:t>در هر دو تصویر (</a:t>
            </a:r>
            <a:r>
              <a:rPr lang="en-US" sz="2000" dirty="0">
                <a:cs typeface="B Nazanin" panose="00000400000000000000" pitchFamily="2" charset="-78"/>
              </a:rPr>
              <a:t>TR</a:t>
            </a:r>
            <a:r>
              <a:rPr lang="fa-IR" sz="2000" dirty="0">
                <a:cs typeface="B Nazanin" panose="00000400000000000000" pitchFamily="2" charset="-78"/>
              </a:rPr>
              <a:t> کوتاه-</a:t>
            </a:r>
            <a:r>
              <a:rPr lang="en-US" sz="2000" dirty="0" smtClean="0">
                <a:cs typeface="B Nazanin" panose="00000400000000000000" pitchFamily="2" charset="-78"/>
              </a:rPr>
              <a:t>TR</a:t>
            </a:r>
            <a:r>
              <a:rPr lang="fa-IR" sz="2000" dirty="0" smtClean="0">
                <a:cs typeface="B Nazanin" panose="00000400000000000000" pitchFamily="2" charset="-78"/>
              </a:rPr>
              <a:t>بلند) </a:t>
            </a:r>
            <a:endParaRPr lang="en-US" sz="2000" dirty="0" smtClean="0">
              <a:cs typeface="B Nazanin" panose="00000400000000000000" pitchFamily="2" charset="-78"/>
            </a:endParaRPr>
          </a:p>
          <a:p>
            <a:pPr algn="just" rtl="1">
              <a:buFont typeface="Wingdings" panose="05000000000000000000" pitchFamily="2" charset="2"/>
              <a:buChar char="ü"/>
            </a:pPr>
            <a:r>
              <a:rPr lang="fa-IR" sz="2000" dirty="0" smtClean="0">
                <a:cs typeface="B Nazanin" panose="00000400000000000000" pitchFamily="2" charset="-78"/>
              </a:rPr>
              <a:t>دوم</a:t>
            </a:r>
            <a:r>
              <a:rPr lang="fa-IR" sz="2000" dirty="0">
                <a:cs typeface="B Nazanin" panose="00000400000000000000" pitchFamily="2" charset="-78"/>
              </a:rPr>
              <a:t>، محاسبه مقدار نسبت (</a:t>
            </a:r>
            <a:r>
              <a:rPr lang="en-US" sz="2000" dirty="0">
                <a:cs typeface="B Nazanin" panose="00000400000000000000" pitchFamily="2" charset="-78"/>
              </a:rPr>
              <a:t>r</a:t>
            </a:r>
            <a:r>
              <a:rPr lang="fa-IR" sz="2000" dirty="0">
                <a:cs typeface="B Nazanin" panose="00000400000000000000" pitchFamily="2" charset="-78"/>
              </a:rPr>
              <a:t>) همانطور که در معادله نشان داده شده است. 1 با تقسیم میانگین شدت </a:t>
            </a:r>
            <a:r>
              <a:rPr lang="fa-IR" sz="2000" dirty="0" smtClean="0">
                <a:cs typeface="B Nazanin" panose="00000400000000000000" pitchFamily="2" charset="-78"/>
              </a:rPr>
              <a:t>سیگنال به دست آمده از کورتکس استخوان قطعه‌بندی‌شده </a:t>
            </a:r>
            <a:r>
              <a:rPr lang="fa-IR" sz="2000" dirty="0">
                <a:cs typeface="B Nazanin" panose="00000400000000000000" pitchFamily="2" charset="-78"/>
              </a:rPr>
              <a:t>از </a:t>
            </a:r>
            <a:r>
              <a:rPr lang="fa-IR" sz="2000" dirty="0" smtClean="0">
                <a:cs typeface="B Nazanin" panose="00000400000000000000" pitchFamily="2" charset="-78"/>
              </a:rPr>
              <a:t>تصویر بلند</a:t>
            </a:r>
            <a:r>
              <a:rPr lang="en-US" sz="2000" dirty="0" smtClean="0">
                <a:cs typeface="B Nazanin" panose="00000400000000000000" pitchFamily="2" charset="-78"/>
              </a:rPr>
              <a:t> </a:t>
            </a:r>
            <a:r>
              <a:rPr lang="en-US" sz="2000" dirty="0">
                <a:cs typeface="B Nazanin" panose="00000400000000000000" pitchFamily="2" charset="-78"/>
              </a:rPr>
              <a:t>TR</a:t>
            </a:r>
            <a:r>
              <a:rPr lang="fa-IR" sz="2000" dirty="0" smtClean="0">
                <a:cs typeface="B Nazanin" panose="00000400000000000000" pitchFamily="2" charset="-78"/>
              </a:rPr>
              <a:t> </a:t>
            </a:r>
            <a:r>
              <a:rPr lang="en-US" sz="2000" dirty="0" smtClean="0">
                <a:cs typeface="B Nazanin" panose="00000400000000000000" pitchFamily="2" charset="-78"/>
              </a:rPr>
              <a:t>(</a:t>
            </a:r>
            <a:r>
              <a:rPr lang="en-US" sz="2000" dirty="0">
                <a:cs typeface="B Nazanin" panose="00000400000000000000" pitchFamily="2" charset="-78"/>
              </a:rPr>
              <a:t>TR2)</a:t>
            </a:r>
            <a:r>
              <a:rPr lang="fa-IR" sz="2000" dirty="0">
                <a:cs typeface="B Nazanin" panose="00000400000000000000" pitchFamily="2" charset="-78"/>
              </a:rPr>
              <a:t> بر تصویر کوتاه </a:t>
            </a:r>
            <a:r>
              <a:rPr lang="en-US" sz="2000" dirty="0">
                <a:cs typeface="B Nazanin" panose="00000400000000000000" pitchFamily="2" charset="-78"/>
              </a:rPr>
              <a:t>TR (TR1</a:t>
            </a:r>
            <a:r>
              <a:rPr lang="en-US" sz="2000" dirty="0" smtClean="0">
                <a:cs typeface="B Nazanin" panose="00000400000000000000" pitchFamily="2" charset="-78"/>
              </a:rPr>
              <a:t>)</a:t>
            </a:r>
            <a:endParaRPr lang="fa-IR" sz="2000" dirty="0" smtClean="0">
              <a:cs typeface="B Nazanin" panose="00000400000000000000" pitchFamily="2" charset="-78"/>
            </a:endParaRPr>
          </a:p>
          <a:p>
            <a:pPr algn="just"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سوم، محاسبه مقدار </a:t>
            </a:r>
            <a:r>
              <a:rPr lang="en-US" sz="2000" dirty="0">
                <a:cs typeface="B Nazanin" panose="00000400000000000000" pitchFamily="2" charset="-78"/>
              </a:rPr>
              <a:t>T1</a:t>
            </a:r>
            <a:r>
              <a:rPr lang="fa-IR" sz="2000" dirty="0">
                <a:cs typeface="B Nazanin" panose="00000400000000000000" pitchFamily="2" charset="-78"/>
              </a:rPr>
              <a:t> آب </a:t>
            </a:r>
            <a:r>
              <a:rPr lang="fa-IR" sz="2000" dirty="0" smtClean="0">
                <a:cs typeface="B Nazanin" panose="00000400000000000000" pitchFamily="2" charset="-78"/>
              </a:rPr>
              <a:t>آزاد کورتکس استخوان </a:t>
            </a:r>
            <a:r>
              <a:rPr lang="fa-IR" sz="2000" dirty="0">
                <a:cs typeface="B Nazanin" panose="00000400000000000000" pitchFamily="2" charset="-78"/>
              </a:rPr>
              <a:t>برای هر برش با حل معادله. 1 با استفاده از الگوریتم </a:t>
            </a:r>
            <a:r>
              <a:rPr lang="fa-IR" sz="2000" dirty="0" smtClean="0">
                <a:cs typeface="B Nazanin" panose="00000400000000000000" pitchFamily="2" charset="-78"/>
              </a:rPr>
              <a:t>'</a:t>
            </a:r>
            <a:r>
              <a:rPr lang="en-US" sz="2000" dirty="0"/>
              <a:t>trust-region-dogleg</a:t>
            </a:r>
            <a:r>
              <a:rPr lang="fa-IR" sz="2000" dirty="0" smtClean="0">
                <a:cs typeface="B Nazanin" panose="00000400000000000000" pitchFamily="2" charset="-78"/>
              </a:rPr>
              <a:t>' </a:t>
            </a:r>
            <a:r>
              <a:rPr lang="fa-IR" sz="2000" dirty="0">
                <a:cs typeface="B Nazanin" panose="00000400000000000000" pitchFamily="2" charset="-78"/>
              </a:rPr>
              <a:t>در متلب 7.14 (</a:t>
            </a:r>
            <a:r>
              <a:rPr lang="en-US" sz="2000" dirty="0">
                <a:cs typeface="B Nazanin" panose="00000400000000000000" pitchFamily="2" charset="-78"/>
              </a:rPr>
              <a:t>The </a:t>
            </a:r>
            <a:r>
              <a:rPr lang="en-US" sz="2000" dirty="0" err="1">
                <a:cs typeface="B Nazanin" panose="00000400000000000000" pitchFamily="2" charset="-78"/>
              </a:rPr>
              <a:t>MathWorks</a:t>
            </a:r>
            <a:r>
              <a:rPr lang="fa-IR" sz="2000" dirty="0" smtClean="0">
                <a:cs typeface="B Nazanin" panose="00000400000000000000" pitchFamily="2" charset="-78"/>
              </a:rPr>
              <a:t>) </a:t>
            </a:r>
          </a:p>
          <a:p>
            <a:pPr algn="just" rtl="1">
              <a:buFont typeface="Wingdings" panose="05000000000000000000" pitchFamily="2" charset="2"/>
              <a:buChar char="ü"/>
            </a:pPr>
            <a:r>
              <a:rPr lang="fa-IR" sz="2000" dirty="0" smtClean="0">
                <a:cs typeface="B Nazanin" panose="00000400000000000000" pitchFamily="2" charset="-78"/>
              </a:rPr>
              <a:t>چهارم</a:t>
            </a:r>
            <a:r>
              <a:rPr lang="fa-IR" sz="2000" dirty="0">
                <a:cs typeface="B Nazanin" panose="00000400000000000000" pitchFamily="2" charset="-78"/>
              </a:rPr>
              <a:t>، تکرار سه مرحله توصیف شده در هر ده برش و محاسبه ده مقدار </a:t>
            </a:r>
            <a:r>
              <a:rPr lang="en-US" sz="2000" dirty="0">
                <a:cs typeface="B Nazanin" panose="00000400000000000000" pitchFamily="2" charset="-78"/>
              </a:rPr>
              <a:t>T1</a:t>
            </a:r>
            <a:r>
              <a:rPr lang="fa-IR" sz="2000" dirty="0">
                <a:cs typeface="B Nazanin" panose="00000400000000000000" pitchFamily="2" charset="-78"/>
              </a:rPr>
              <a:t> برای هر </a:t>
            </a:r>
            <a:r>
              <a:rPr lang="fa-IR" sz="2000" dirty="0" smtClean="0">
                <a:cs typeface="B Nazanin" panose="00000400000000000000" pitchFamily="2" charset="-78"/>
              </a:rPr>
              <a:t>قسمت</a:t>
            </a:r>
          </a:p>
          <a:p>
            <a:pPr algn="just"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پنجم، میانگین گیری تمام مقادیر </a:t>
            </a:r>
            <a:r>
              <a:rPr lang="en-US" sz="2000" dirty="0">
                <a:cs typeface="B Nazanin" panose="00000400000000000000" pitchFamily="2" charset="-78"/>
              </a:rPr>
              <a:t>T1</a:t>
            </a:r>
            <a:r>
              <a:rPr lang="fa-IR" sz="2000" dirty="0">
                <a:cs typeface="B Nazanin" panose="00000400000000000000" pitchFamily="2" charset="-78"/>
              </a:rPr>
              <a:t> به دست آمده تا به عنوان زمان استراحت طولی </a:t>
            </a:r>
            <a:r>
              <a:rPr lang="fa-IR" sz="2000" dirty="0" smtClean="0">
                <a:cs typeface="B Nazanin" panose="00000400000000000000" pitchFamily="2" charset="-78"/>
              </a:rPr>
              <a:t> آب آزاد کورتکس استخوان</a:t>
            </a:r>
            <a:endParaRPr lang="en-US" sz="2000" dirty="0">
              <a:cs typeface="B Nazanin" panose="00000400000000000000" pitchFamily="2" charset="-78"/>
            </a:endParaRPr>
          </a:p>
          <a:p>
            <a:pPr algn="just" rtl="1"/>
            <a:endParaRPr lang="en-US" sz="2000" dirty="0">
              <a:cs typeface="B Nazanin" panose="00000400000000000000" pitchFamily="2" charset="-78"/>
            </a:endParaRPr>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642" t="22077" r="60818" b="68689"/>
          <a:stretch/>
        </p:blipFill>
        <p:spPr>
          <a:xfrm>
            <a:off x="631598" y="5153487"/>
            <a:ext cx="4878370" cy="1032879"/>
          </a:xfrm>
          <a:prstGeom prst="rect">
            <a:avLst/>
          </a:prstGeom>
        </p:spPr>
      </p:pic>
    </p:spTree>
    <p:extLst>
      <p:ext uri="{BB962C8B-B14F-4D97-AF65-F5344CB8AC3E}">
        <p14:creationId xmlns:p14="http://schemas.microsoft.com/office/powerpoint/2010/main" val="3785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a:cs typeface="B Nazanin" panose="00000400000000000000" pitchFamily="2" charset="-78"/>
              </a:rPr>
              <a:t>مقادیر نسبت سیگنال به نویز (</a:t>
            </a:r>
            <a:r>
              <a:rPr lang="en-US" dirty="0">
                <a:cs typeface="B Nazanin" panose="00000400000000000000" pitchFamily="2" charset="-78"/>
              </a:rPr>
              <a:t>SNR</a:t>
            </a:r>
            <a:r>
              <a:rPr lang="fa-IR" dirty="0">
                <a:cs typeface="B Nazanin" panose="00000400000000000000" pitchFamily="2" charset="-78"/>
              </a:rPr>
              <a:t>) با تقسیم شدت سیگنال از </a:t>
            </a:r>
            <a:r>
              <a:rPr lang="fa-IR" dirty="0" smtClean="0">
                <a:cs typeface="B Nazanin" panose="00000400000000000000" pitchFamily="2" charset="-78"/>
              </a:rPr>
              <a:t>استخوان قطعه بندی شده کورتکس </a:t>
            </a:r>
            <a:r>
              <a:rPr lang="fa-IR" dirty="0">
                <a:cs typeface="B Nazanin" panose="00000400000000000000" pitchFamily="2" charset="-78"/>
              </a:rPr>
              <a:t>در تصاویر با </a:t>
            </a:r>
            <a:r>
              <a:rPr lang="en-US" dirty="0">
                <a:cs typeface="B Nazanin" panose="00000400000000000000" pitchFamily="2" charset="-78"/>
              </a:rPr>
              <a:t>SNR</a:t>
            </a:r>
            <a:r>
              <a:rPr lang="fa-IR" dirty="0">
                <a:cs typeface="B Nazanin" panose="00000400000000000000" pitchFamily="2" charset="-78"/>
              </a:rPr>
              <a:t> بالا (</a:t>
            </a:r>
            <a:r>
              <a:rPr lang="fa-IR" dirty="0" smtClean="0">
                <a:cs typeface="B Nazanin" panose="00000400000000000000" pitchFamily="2" charset="-78"/>
              </a:rPr>
              <a:t>طولانی-</a:t>
            </a:r>
            <a:r>
              <a:rPr lang="en-US" dirty="0">
                <a:cs typeface="B Nazanin" panose="00000400000000000000" pitchFamily="2" charset="-78"/>
              </a:rPr>
              <a:t>TR</a:t>
            </a:r>
            <a:r>
              <a:rPr lang="fa-IR" dirty="0">
                <a:cs typeface="B Nazanin" panose="00000400000000000000" pitchFamily="2" charset="-78"/>
              </a:rPr>
              <a:t>) به میانگین شدت سیگنال از ناحیه مورد علاقه (</a:t>
            </a:r>
            <a:r>
              <a:rPr lang="en-US" dirty="0">
                <a:cs typeface="B Nazanin" panose="00000400000000000000" pitchFamily="2" charset="-78"/>
              </a:rPr>
              <a:t>ROI</a:t>
            </a:r>
            <a:r>
              <a:rPr lang="fa-IR" dirty="0">
                <a:cs typeface="B Nazanin" panose="00000400000000000000" pitchFamily="2" charset="-78"/>
              </a:rPr>
              <a:t>) قرار داده شده در پس‌زمینه محاسبه شد. </a:t>
            </a:r>
            <a:endParaRPr lang="fa-IR" dirty="0" smtClean="0">
              <a:cs typeface="B Nazanin" panose="00000400000000000000" pitchFamily="2" charset="-78"/>
            </a:endParaRPr>
          </a:p>
          <a:p>
            <a:pPr algn="just" rtl="1"/>
            <a:r>
              <a:rPr lang="fa-IR" dirty="0" smtClean="0">
                <a:cs typeface="B Nazanin" panose="00000400000000000000" pitchFamily="2" charset="-78"/>
              </a:rPr>
              <a:t>نویز به دست آمده از </a:t>
            </a:r>
            <a:r>
              <a:rPr lang="fa-IR" dirty="0">
                <a:cs typeface="B Nazanin" panose="00000400000000000000" pitchFamily="2" charset="-78"/>
              </a:rPr>
              <a:t>همان </a:t>
            </a:r>
            <a:r>
              <a:rPr lang="fa-IR" dirty="0" smtClean="0">
                <a:cs typeface="B Nazanin" panose="00000400000000000000" pitchFamily="2" charset="-78"/>
              </a:rPr>
              <a:t>تصاویر </a:t>
            </a:r>
            <a:r>
              <a:rPr lang="fa-IR" dirty="0">
                <a:cs typeface="B Nazanin" panose="00000400000000000000" pitchFamily="2" charset="-78"/>
              </a:rPr>
              <a:t>برای ارزیابی کارایی توالی‌های پالس </a:t>
            </a:r>
            <a:r>
              <a:rPr lang="en-US" dirty="0">
                <a:cs typeface="B Nazanin" panose="00000400000000000000" pitchFamily="2" charset="-78"/>
              </a:rPr>
              <a:t>STE</a:t>
            </a:r>
            <a:r>
              <a:rPr lang="fa-IR" dirty="0">
                <a:cs typeface="B Nazanin" panose="00000400000000000000" pitchFamily="2" charset="-78"/>
              </a:rPr>
              <a:t> استفاده شد. برای تعیین انحراف معیار اندازه‌گیری‌ها از پنج </a:t>
            </a:r>
            <a:r>
              <a:rPr lang="en-US" dirty="0">
                <a:cs typeface="B Nazanin" panose="00000400000000000000" pitchFamily="2" charset="-78"/>
              </a:rPr>
              <a:t>ROI</a:t>
            </a:r>
            <a:r>
              <a:rPr lang="fa-IR" dirty="0">
                <a:cs typeface="B Nazanin" panose="00000400000000000000" pitchFamily="2" charset="-78"/>
              </a:rPr>
              <a:t> مختلف در قشر تیبیا استفاده شد</a:t>
            </a:r>
            <a:r>
              <a:rPr lang="fa-IR" dirty="0" smtClean="0">
                <a:cs typeface="B Nazanin" panose="00000400000000000000" pitchFamily="2" charset="-78"/>
              </a:rPr>
              <a:t>.</a:t>
            </a:r>
          </a:p>
          <a:p>
            <a:pPr marL="0" indent="0" algn="just" rtl="1">
              <a:buNone/>
            </a:pPr>
            <a:endParaRPr lang="en-US" dirty="0">
              <a:cs typeface="B Nazanin" panose="00000400000000000000" pitchFamily="2" charset="-78"/>
            </a:endParaRPr>
          </a:p>
        </p:txBody>
      </p:sp>
      <p:sp>
        <p:nvSpPr>
          <p:cNvPr id="4" name="Title 1"/>
          <p:cNvSpPr txBox="1">
            <a:spLocks/>
          </p:cNvSpPr>
          <p:nvPr/>
        </p:nvSpPr>
        <p:spPr>
          <a:xfrm>
            <a:off x="1447802" y="1134532"/>
            <a:ext cx="9601196" cy="1303867"/>
          </a:xfrm>
          <a:prstGeom prst="rect">
            <a:avLst/>
          </a:prstGeom>
          <a:effectLst/>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n/>
                <a:solidFill>
                  <a:schemeClr val="accent4"/>
                </a:solidFill>
                <a:latin typeface="Arial" panose="020B0604020202020204" pitchFamily="34" charset="0"/>
                <a:cs typeface="Arial" panose="020B0604020202020204" pitchFamily="34" charset="0"/>
              </a:rPr>
              <a:t>Materials and methods</a:t>
            </a:r>
            <a:br>
              <a:rPr lang="en-US" b="1" dirty="0" smtClean="0">
                <a:ln/>
                <a:solidFill>
                  <a:schemeClr val="accent4"/>
                </a:solidFill>
                <a:latin typeface="Arial" panose="020B0604020202020204" pitchFamily="34" charset="0"/>
                <a:cs typeface="Arial" panose="020B0604020202020204" pitchFamily="34" charset="0"/>
              </a:rPr>
            </a:br>
            <a:r>
              <a:rPr lang="en-US" sz="3200" b="1" dirty="0" smtClean="0">
                <a:ln/>
                <a:solidFill>
                  <a:schemeClr val="accent4"/>
                </a:solidFill>
                <a:latin typeface="Arial" panose="020B0604020202020204" pitchFamily="34" charset="0"/>
                <a:cs typeface="Arial" panose="020B0604020202020204" pitchFamily="34" charset="0"/>
              </a:rPr>
              <a:t>2.5. SNR evaluation</a:t>
            </a:r>
            <a:endParaRPr lang="en-US" sz="4000" b="1" dirty="0">
              <a:ln/>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82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44" t="9292" r="15346" b="32747"/>
          <a:stretch/>
        </p:blipFill>
        <p:spPr>
          <a:xfrm>
            <a:off x="655164" y="1216058"/>
            <a:ext cx="10854755" cy="4473476"/>
          </a:xfrm>
        </p:spPr>
      </p:pic>
      <p:sp>
        <p:nvSpPr>
          <p:cNvPr id="4" name="Title 1"/>
          <p:cNvSpPr txBox="1">
            <a:spLocks/>
          </p:cNvSpPr>
          <p:nvPr/>
        </p:nvSpPr>
        <p:spPr>
          <a:xfrm>
            <a:off x="796565" y="846403"/>
            <a:ext cx="10454326" cy="151553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endParaRPr lang="en-US" sz="4000" b="1" dirty="0">
              <a:ln w="13462">
                <a:solidFill>
                  <a:schemeClr val="bg1"/>
                </a:solidFill>
                <a:prstDash val="solid"/>
              </a:ln>
              <a:effectLst>
                <a:outerShdw dist="38100" dir="2700000" algn="bl" rotWithShape="0">
                  <a:schemeClr val="accent5"/>
                </a:outerShdw>
              </a:effectLst>
              <a:cs typeface="B Nazanin" panose="00000400000000000000" pitchFamily="2" charset="-78"/>
            </a:endParaRPr>
          </a:p>
        </p:txBody>
      </p:sp>
    </p:spTree>
    <p:extLst>
      <p:ext uri="{BB962C8B-B14F-4D97-AF65-F5344CB8AC3E}">
        <p14:creationId xmlns:p14="http://schemas.microsoft.com/office/powerpoint/2010/main" val="154613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400" dirty="0">
                <a:cs typeface="B Nazanin" panose="00000400000000000000" pitchFamily="2" charset="-78"/>
              </a:rPr>
              <a:t> شکل 2 کل فرآیند تجزیه و تحلیل تصویر و تعیین کمیت </a:t>
            </a:r>
            <a:r>
              <a:rPr lang="en-US" sz="2400" dirty="0">
                <a:cs typeface="B Nazanin" panose="00000400000000000000" pitchFamily="2" charset="-78"/>
              </a:rPr>
              <a:t>T1</a:t>
            </a:r>
            <a:r>
              <a:rPr lang="fa-IR" sz="2400" dirty="0">
                <a:cs typeface="B Nazanin" panose="00000400000000000000" pitchFamily="2" charset="-78"/>
              </a:rPr>
              <a:t> آب </a:t>
            </a:r>
            <a:r>
              <a:rPr lang="fa-IR" sz="2400" dirty="0" smtClean="0">
                <a:cs typeface="B Nazanin" panose="00000400000000000000" pitchFamily="2" charset="-78"/>
              </a:rPr>
              <a:t>آزاد کورتکس استخوان </a:t>
            </a:r>
            <a:r>
              <a:rPr lang="fa-IR" sz="2400" dirty="0">
                <a:cs typeface="B Nazanin" panose="00000400000000000000" pitchFamily="2" charset="-78"/>
              </a:rPr>
              <a:t>را در داخل بدن نشان می دهد و تشریح می کند.</a:t>
            </a:r>
            <a:r>
              <a:rPr lang="en-US" sz="2400" dirty="0">
                <a:cs typeface="B Nazanin" panose="00000400000000000000" pitchFamily="2" charset="-78"/>
              </a:rPr>
              <a:t/>
            </a:r>
            <a:br>
              <a:rPr lang="en-US" sz="2400" dirty="0">
                <a:cs typeface="B Nazanin" panose="00000400000000000000" pitchFamily="2" charset="-78"/>
              </a:rPr>
            </a:br>
            <a:endParaRPr lang="en-US" sz="24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472" t="43020" r="11700" b="13479"/>
          <a:stretch/>
        </p:blipFill>
        <p:spPr>
          <a:xfrm>
            <a:off x="1385047" y="2689412"/>
            <a:ext cx="9218130" cy="2935941"/>
          </a:xfrm>
        </p:spPr>
      </p:pic>
    </p:spTree>
    <p:extLst>
      <p:ext uri="{BB962C8B-B14F-4D97-AF65-F5344CB8AC3E}">
        <p14:creationId xmlns:p14="http://schemas.microsoft.com/office/powerpoint/2010/main" val="356634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effectLst/>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n/>
                <a:solidFill>
                  <a:schemeClr val="accent4"/>
                </a:solidFill>
                <a:latin typeface="Calibri" panose="020F0502020204030204" pitchFamily="34" charset="0"/>
                <a:cs typeface="Calibri" panose="020F0502020204030204" pitchFamily="34" charset="0"/>
              </a:rPr>
              <a:t>Materials and methods</a:t>
            </a:r>
            <a:br>
              <a:rPr lang="en-US" b="1" dirty="0" smtClean="0">
                <a:ln/>
                <a:solidFill>
                  <a:schemeClr val="accent4"/>
                </a:solidFill>
                <a:latin typeface="Calibri" panose="020F0502020204030204" pitchFamily="34" charset="0"/>
                <a:cs typeface="Calibri" panose="020F0502020204030204" pitchFamily="34" charset="0"/>
              </a:rPr>
            </a:br>
            <a:r>
              <a:rPr lang="en-US" sz="3200" b="1" dirty="0">
                <a:ln/>
                <a:solidFill>
                  <a:schemeClr val="accent4"/>
                </a:solidFill>
              </a:rPr>
              <a:t>2.6. Reproducibility</a:t>
            </a:r>
            <a:endParaRPr lang="en-US" sz="4000" b="1" dirty="0">
              <a:ln/>
              <a:solidFill>
                <a:schemeClr val="accent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fa-IR" dirty="0">
                <a:cs typeface="B Nazanin" panose="00000400000000000000" pitchFamily="2" charset="-78"/>
              </a:rPr>
              <a:t>برای بررسی دقت و </a:t>
            </a:r>
            <a:r>
              <a:rPr lang="fa-IR" dirty="0" smtClean="0">
                <a:cs typeface="B Nazanin" panose="00000400000000000000" pitchFamily="2" charset="-78"/>
              </a:rPr>
              <a:t>اطمینان از </a:t>
            </a:r>
            <a:r>
              <a:rPr lang="fa-IR" dirty="0">
                <a:cs typeface="B Nazanin" panose="00000400000000000000" pitchFamily="2" charset="-78"/>
              </a:rPr>
              <a:t>روش آرامش‌سنجی </a:t>
            </a:r>
            <a:r>
              <a:rPr lang="en-US" dirty="0">
                <a:cs typeface="B Nazanin" panose="00000400000000000000" pitchFamily="2" charset="-78"/>
              </a:rPr>
              <a:t>T1</a:t>
            </a:r>
            <a:r>
              <a:rPr lang="fa-IR" dirty="0">
                <a:cs typeface="B Nazanin" panose="00000400000000000000" pitchFamily="2" charset="-78"/>
              </a:rPr>
              <a:t> پیشنهادی، آزمون </a:t>
            </a:r>
            <a:r>
              <a:rPr lang="fa-IR" dirty="0" smtClean="0">
                <a:cs typeface="B Nazanin" panose="00000400000000000000" pitchFamily="2" charset="-78"/>
              </a:rPr>
              <a:t>تکرار </a:t>
            </a:r>
            <a:r>
              <a:rPr lang="fa-IR" dirty="0">
                <a:cs typeface="B Nazanin" panose="00000400000000000000" pitchFamily="2" charset="-78"/>
              </a:rPr>
              <a:t>روی گروهی از افراد شامل 6 داوطلب سالم (2 مرد و 4 زن) انجام شد. </a:t>
            </a:r>
            <a:endParaRPr lang="fa-IR" dirty="0" smtClean="0">
              <a:cs typeface="B Nazanin" panose="00000400000000000000" pitchFamily="2" charset="-78"/>
            </a:endParaRPr>
          </a:p>
          <a:p>
            <a:pPr algn="r" rtl="1"/>
            <a:r>
              <a:rPr lang="fa-IR" dirty="0" smtClean="0">
                <a:cs typeface="B Nazanin" panose="00000400000000000000" pitchFamily="2" charset="-78"/>
              </a:rPr>
              <a:t>اختلاف </a:t>
            </a:r>
            <a:r>
              <a:rPr lang="fa-IR" dirty="0">
                <a:cs typeface="B Nazanin" panose="00000400000000000000" pitchFamily="2" charset="-78"/>
              </a:rPr>
              <a:t>ریشه-میانگین مربع بین اندازه گیری های پایه و تکرار و همچنین ضریب همبستگی درون </a:t>
            </a:r>
            <a:r>
              <a:rPr lang="fa-IR" dirty="0" smtClean="0">
                <a:cs typeface="B Nazanin" panose="00000400000000000000" pitchFamily="2" charset="-78"/>
              </a:rPr>
              <a:t>گروهی </a:t>
            </a:r>
            <a:r>
              <a:rPr lang="fa-IR" dirty="0">
                <a:cs typeface="B Nazanin" panose="00000400000000000000" pitchFamily="2" charset="-78"/>
              </a:rPr>
              <a:t>بین دو اندازه گیری محاسبه شد.</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84239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3. Results</a:t>
            </a:r>
          </a:p>
        </p:txBody>
      </p:sp>
      <p:sp>
        <p:nvSpPr>
          <p:cNvPr id="3" name="Content Placeholder 2"/>
          <p:cNvSpPr>
            <a:spLocks noGrp="1"/>
          </p:cNvSpPr>
          <p:nvPr>
            <p:ph idx="1"/>
          </p:nvPr>
        </p:nvSpPr>
        <p:spPr/>
        <p:txBody>
          <a:bodyPr>
            <a:normAutofit fontScale="92500"/>
          </a:bodyPr>
          <a:lstStyle/>
          <a:p>
            <a:pPr algn="r" rtl="1"/>
            <a:r>
              <a:rPr lang="fa-IR" dirty="0">
                <a:cs typeface="B Nazanin" panose="00000400000000000000" pitchFamily="2" charset="-78"/>
              </a:rPr>
              <a:t>زمان آرامش طولی آب </a:t>
            </a:r>
            <a:r>
              <a:rPr lang="fa-IR" dirty="0" smtClean="0">
                <a:cs typeface="B Nazanin" panose="00000400000000000000" pitchFamily="2" charset="-78"/>
              </a:rPr>
              <a:t>آزاد کورتکس استخوان </a:t>
            </a:r>
            <a:r>
              <a:rPr lang="fa-IR" dirty="0">
                <a:cs typeface="B Nazanin" panose="00000400000000000000" pitchFamily="2" charset="-78"/>
              </a:rPr>
              <a:t>با استفاده از دو تصویر </a:t>
            </a:r>
            <a:r>
              <a:rPr lang="en-US" dirty="0">
                <a:cs typeface="B Nazanin" panose="00000400000000000000" pitchFamily="2" charset="-78"/>
              </a:rPr>
              <a:t>Gradient Echo STE-MR</a:t>
            </a:r>
            <a:r>
              <a:rPr lang="fa-IR" dirty="0">
                <a:cs typeface="B Nazanin" panose="00000400000000000000" pitchFamily="2" charset="-78"/>
              </a:rPr>
              <a:t> که در </a:t>
            </a:r>
            <a:r>
              <a:rPr lang="en-US" dirty="0">
                <a:cs typeface="B Nazanin" panose="00000400000000000000" pitchFamily="2" charset="-78"/>
              </a:rPr>
              <a:t>TRs</a:t>
            </a:r>
            <a:r>
              <a:rPr lang="fa-IR" dirty="0">
                <a:cs typeface="B Nazanin" panose="00000400000000000000" pitchFamily="2" charset="-78"/>
              </a:rPr>
              <a:t> متفاوت بودند اندازه‌گیری شد (شکل 3). </a:t>
            </a:r>
            <a:endParaRPr lang="fa-IR" dirty="0" smtClean="0">
              <a:cs typeface="B Nazanin" panose="00000400000000000000" pitchFamily="2" charset="-78"/>
            </a:endParaRPr>
          </a:p>
          <a:p>
            <a:pPr algn="r" rtl="1"/>
            <a:r>
              <a:rPr lang="fa-IR" dirty="0" smtClean="0">
                <a:cs typeface="B Nazanin" panose="00000400000000000000" pitchFamily="2" charset="-78"/>
              </a:rPr>
              <a:t>وکسل‌های </a:t>
            </a:r>
            <a:r>
              <a:rPr lang="fa-IR" dirty="0">
                <a:cs typeface="B Nazanin" panose="00000400000000000000" pitchFamily="2" charset="-78"/>
              </a:rPr>
              <a:t>روشن‌تر متعلق به منافذ بزرگ‌تر هستند که دارای غلظت بیشتری از آب هستند. مولکول های آب ساکن در این منافذ بزرگ دارای تحرک بیشتری هستند که </a:t>
            </a:r>
            <a:r>
              <a:rPr lang="fa-IR" dirty="0" smtClean="0">
                <a:cs typeface="B Nazanin" panose="00000400000000000000" pitchFamily="2" charset="-78"/>
              </a:rPr>
              <a:t>مقدار </a:t>
            </a:r>
            <a:r>
              <a:rPr lang="en-US" dirty="0">
                <a:cs typeface="B Nazanin" panose="00000400000000000000" pitchFamily="2" charset="-78"/>
              </a:rPr>
              <a:t>T1</a:t>
            </a:r>
            <a:r>
              <a:rPr lang="fa-IR" dirty="0">
                <a:cs typeface="B Nazanin" panose="00000400000000000000" pitchFamily="2" charset="-78"/>
              </a:rPr>
              <a:t> بالاتری را به آنها می دهد</a:t>
            </a:r>
            <a:r>
              <a:rPr lang="fa-IR" dirty="0" smtClean="0">
                <a:cs typeface="B Nazanin" panose="00000400000000000000" pitchFamily="2" charset="-78"/>
              </a:rPr>
              <a:t>.</a:t>
            </a:r>
          </a:p>
          <a:p>
            <a:pPr algn="r" rtl="1"/>
            <a:r>
              <a:rPr lang="fa-IR" dirty="0" smtClean="0">
                <a:cs typeface="B Nazanin" panose="00000400000000000000" pitchFamily="2" charset="-78"/>
              </a:rPr>
              <a:t> توزیع </a:t>
            </a:r>
            <a:r>
              <a:rPr lang="fa-IR" dirty="0">
                <a:cs typeface="B Nazanin" panose="00000400000000000000" pitchFamily="2" charset="-78"/>
              </a:rPr>
              <a:t>تخلخل در استخوان </a:t>
            </a:r>
            <a:r>
              <a:rPr lang="fa-IR" dirty="0" smtClean="0">
                <a:cs typeface="B Nazanin" panose="00000400000000000000" pitchFamily="2" charset="-78"/>
              </a:rPr>
              <a:t>کورتکس به این صورت است </a:t>
            </a:r>
            <a:r>
              <a:rPr lang="fa-IR" dirty="0">
                <a:cs typeface="B Nazanin" panose="00000400000000000000" pitchFamily="2" charset="-78"/>
              </a:rPr>
              <a:t>که ربع داخلی کمترین تخلخل را در مقایسه با ربع پیشین و خلفی دارد. با مقایسه شدت سیگنال این ربع ها در تصاویر </a:t>
            </a:r>
            <a:r>
              <a:rPr lang="en-US" dirty="0">
                <a:cs typeface="B Nazanin" panose="00000400000000000000" pitchFamily="2" charset="-78"/>
              </a:rPr>
              <a:t>STE-MR</a:t>
            </a:r>
            <a:r>
              <a:rPr lang="fa-IR" dirty="0">
                <a:cs typeface="B Nazanin" panose="00000400000000000000" pitchFamily="2" charset="-78"/>
              </a:rPr>
              <a:t> به دست آمده، چنین الگوی تخلخل به وضوح از تغییرات فضایی شدت سیگنال مشاهده شد که توسط آن صحت تصاویر به دست آمده تأیید شد.</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26177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664" t="11967" r="16488" b="6287"/>
          <a:stretch/>
        </p:blipFill>
        <p:spPr>
          <a:xfrm>
            <a:off x="2017058" y="638463"/>
            <a:ext cx="8229601" cy="5522735"/>
          </a:xfrm>
        </p:spPr>
      </p:pic>
    </p:spTree>
    <p:extLst>
      <p:ext uri="{BB962C8B-B14F-4D97-AF65-F5344CB8AC3E}">
        <p14:creationId xmlns:p14="http://schemas.microsoft.com/office/powerpoint/2010/main" val="77960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3. Results</a:t>
            </a:r>
          </a:p>
        </p:txBody>
      </p:sp>
      <p:sp>
        <p:nvSpPr>
          <p:cNvPr id="3" name="Content Placeholder 2"/>
          <p:cNvSpPr>
            <a:spLocks noGrp="1"/>
          </p:cNvSpPr>
          <p:nvPr>
            <p:ph idx="1"/>
          </p:nvPr>
        </p:nvSpPr>
        <p:spPr>
          <a:xfrm>
            <a:off x="1295401" y="2556932"/>
            <a:ext cx="9601196" cy="3716606"/>
          </a:xfrm>
        </p:spPr>
        <p:txBody>
          <a:bodyPr>
            <a:normAutofit/>
          </a:bodyPr>
          <a:lstStyle/>
          <a:p>
            <a:pPr algn="r" rtl="1"/>
            <a:r>
              <a:rPr lang="fa-IR" dirty="0">
                <a:cs typeface="B Nazanin" panose="00000400000000000000" pitchFamily="2" charset="-78"/>
              </a:rPr>
              <a:t>مقادیر زمان آرامش </a:t>
            </a:r>
            <a:r>
              <a:rPr lang="en-US" dirty="0">
                <a:cs typeface="B Nazanin" panose="00000400000000000000" pitchFamily="2" charset="-78"/>
              </a:rPr>
              <a:t>T1</a:t>
            </a:r>
            <a:r>
              <a:rPr lang="fa-IR" dirty="0">
                <a:cs typeface="B Nazanin" panose="00000400000000000000" pitchFamily="2" charset="-78"/>
              </a:rPr>
              <a:t> برای آب </a:t>
            </a:r>
            <a:r>
              <a:rPr lang="fa-IR" dirty="0" smtClean="0">
                <a:cs typeface="B Nazanin" panose="00000400000000000000" pitchFamily="2" charset="-78"/>
              </a:rPr>
              <a:t>آزاد کورتکس استخوان </a:t>
            </a:r>
            <a:r>
              <a:rPr lang="fa-IR" dirty="0">
                <a:cs typeface="B Nazanin" panose="00000400000000000000" pitchFamily="2" charset="-78"/>
              </a:rPr>
              <a:t>در 30 داوطلب سالم به طور جداگانه در بین پنج زیر مجموعه از افراد در پنج دهه سنی مختلف گزارش شد. </a:t>
            </a:r>
            <a:endParaRPr lang="en-US" dirty="0">
              <a:cs typeface="B Nazanin" panose="00000400000000000000" pitchFamily="2" charset="-78"/>
            </a:endParaRPr>
          </a:p>
          <a:p>
            <a:pPr algn="r" rtl="1"/>
            <a:r>
              <a:rPr lang="fa-IR" dirty="0">
                <a:cs typeface="B Nazanin" panose="00000400000000000000" pitchFamily="2" charset="-78"/>
              </a:rPr>
              <a:t>میانگین و انحراف معیار مقادیر </a:t>
            </a:r>
            <a:r>
              <a:rPr lang="en-US" dirty="0">
                <a:cs typeface="B Nazanin" panose="00000400000000000000" pitchFamily="2" charset="-78"/>
              </a:rPr>
              <a:t>T1</a:t>
            </a:r>
            <a:r>
              <a:rPr lang="fa-IR" dirty="0">
                <a:cs typeface="B Nazanin" panose="00000400000000000000" pitchFamily="2" charset="-78"/>
              </a:rPr>
              <a:t>- برای هر دهه در جدول 1 نشان داده شده است.</a:t>
            </a:r>
            <a:endParaRPr lang="en-US" dirty="0">
              <a:cs typeface="B Nazanin" panose="00000400000000000000" pitchFamily="2" charset="-78"/>
            </a:endParaRPr>
          </a:p>
          <a:p>
            <a:pPr algn="r" rtl="1"/>
            <a:r>
              <a:rPr lang="fa-IR" dirty="0">
                <a:cs typeface="B Nazanin" panose="00000400000000000000" pitchFamily="2" charset="-78"/>
              </a:rPr>
              <a:t> میانگین مقادیر </a:t>
            </a:r>
            <a:r>
              <a:rPr lang="en-US" dirty="0">
                <a:cs typeface="B Nazanin" panose="00000400000000000000" pitchFamily="2" charset="-78"/>
              </a:rPr>
              <a:t>T1</a:t>
            </a:r>
            <a:r>
              <a:rPr lang="fa-IR" dirty="0">
                <a:cs typeface="B Nazanin" panose="00000400000000000000" pitchFamily="2" charset="-78"/>
              </a:rPr>
              <a:t> آب </a:t>
            </a:r>
            <a:r>
              <a:rPr lang="fa-IR" dirty="0" smtClean="0">
                <a:cs typeface="B Nazanin" panose="00000400000000000000" pitchFamily="2" charset="-78"/>
              </a:rPr>
              <a:t>آزاد کورتکس </a:t>
            </a:r>
            <a:r>
              <a:rPr lang="fa-IR" dirty="0">
                <a:cs typeface="B Nazanin" panose="00000400000000000000" pitchFamily="2" charset="-78"/>
              </a:rPr>
              <a:t>استخوان </a:t>
            </a:r>
            <a:r>
              <a:rPr lang="fa-IR" dirty="0" smtClean="0">
                <a:cs typeface="B Nazanin" panose="00000400000000000000" pitchFamily="2" charset="-78"/>
              </a:rPr>
              <a:t>برای </a:t>
            </a:r>
            <a:r>
              <a:rPr lang="fa-IR" dirty="0">
                <a:cs typeface="B Nazanin" panose="00000400000000000000" pitchFamily="2" charset="-78"/>
              </a:rPr>
              <a:t>هر 30 داوطلب سالم به صورت </a:t>
            </a:r>
            <a:r>
              <a:rPr lang="en-US" dirty="0"/>
              <a:t>172.5 ± 33.1 </a:t>
            </a:r>
            <a:r>
              <a:rPr lang="en-US" dirty="0" err="1"/>
              <a:t>ms</a:t>
            </a:r>
            <a:r>
              <a:rPr lang="en-US" dirty="0"/>
              <a:t> </a:t>
            </a:r>
            <a:r>
              <a:rPr lang="fa-IR" dirty="0" smtClean="0">
                <a:cs typeface="B Nazanin" panose="00000400000000000000" pitchFamily="2" charset="-78"/>
              </a:rPr>
              <a:t> </a:t>
            </a:r>
            <a:r>
              <a:rPr lang="fa-IR" dirty="0">
                <a:cs typeface="B Nazanin" panose="00000400000000000000" pitchFamily="2" charset="-78"/>
              </a:rPr>
              <a:t>میلی ثانیه در 1.5 </a:t>
            </a:r>
            <a:r>
              <a:rPr lang="en-US" dirty="0">
                <a:cs typeface="B Nazanin" panose="00000400000000000000" pitchFamily="2" charset="-78"/>
              </a:rPr>
              <a:t>T</a:t>
            </a:r>
            <a:r>
              <a:rPr lang="fa-IR" dirty="0">
                <a:cs typeface="B Nazanin" panose="00000400000000000000" pitchFamily="2" charset="-78"/>
              </a:rPr>
              <a:t> محاسبه شد. </a:t>
            </a:r>
            <a:endParaRPr lang="en-US" dirty="0">
              <a:cs typeface="B Nazanin" panose="00000400000000000000" pitchFamily="2" charset="-78"/>
            </a:endParaRPr>
          </a:p>
          <a:p>
            <a:pPr algn="r" rtl="1"/>
            <a:r>
              <a:rPr lang="fa-IR" dirty="0" smtClean="0">
                <a:cs typeface="B Nazanin" panose="00000400000000000000" pitchFamily="2" charset="-78"/>
              </a:rPr>
              <a:t> </a:t>
            </a:r>
            <a:r>
              <a:rPr lang="fa-IR" dirty="0">
                <a:cs typeface="B Nazanin" panose="00000400000000000000" pitchFamily="2" charset="-78"/>
              </a:rPr>
              <a:t>اولین مطالعه </a:t>
            </a:r>
            <a:r>
              <a:rPr lang="fa-IR" dirty="0" smtClean="0">
                <a:cs typeface="B Nazanin" panose="00000400000000000000" pitchFamily="2" charset="-78"/>
              </a:rPr>
              <a:t> </a:t>
            </a:r>
            <a:r>
              <a:rPr lang="fa-IR" dirty="0">
                <a:cs typeface="B Nazanin" panose="00000400000000000000" pitchFamily="2" charset="-78"/>
              </a:rPr>
              <a:t>برای انجام آرامش سنجی </a:t>
            </a:r>
            <a:r>
              <a:rPr lang="en-US" dirty="0" smtClean="0">
                <a:cs typeface="B Nazanin" panose="00000400000000000000" pitchFamily="2" charset="-78"/>
              </a:rPr>
              <a:t>T1</a:t>
            </a:r>
            <a:r>
              <a:rPr lang="fa-IR" dirty="0" smtClean="0">
                <a:cs typeface="B Nazanin" panose="00000400000000000000" pitchFamily="2" charset="-78"/>
              </a:rPr>
              <a:t> آب آزاد کورتکس استخوان </a:t>
            </a:r>
            <a:r>
              <a:rPr lang="fa-IR" dirty="0">
                <a:cs typeface="B Nazanin" panose="00000400000000000000" pitchFamily="2" charset="-78"/>
              </a:rPr>
              <a:t>در 1.5 </a:t>
            </a:r>
            <a:r>
              <a:rPr lang="en-US" dirty="0">
                <a:cs typeface="B Nazanin" panose="00000400000000000000" pitchFamily="2" charset="-78"/>
              </a:rPr>
              <a:t>T</a:t>
            </a:r>
            <a:r>
              <a:rPr lang="fa-IR" dirty="0">
                <a:cs typeface="B Nazanin" panose="00000400000000000000" pitchFamily="2" charset="-78"/>
              </a:rPr>
              <a:t> است.</a:t>
            </a:r>
            <a:endParaRPr lang="en-US" dirty="0">
              <a:cs typeface="B Nazanin" panose="00000400000000000000" pitchFamily="2" charset="-78"/>
            </a:endParaRPr>
          </a:p>
          <a:p>
            <a:pPr algn="r" rtl="1"/>
            <a:r>
              <a:rPr lang="fa-IR" dirty="0" smtClean="0">
                <a:cs typeface="B Nazanin" panose="00000400000000000000" pitchFamily="2" charset="-78"/>
              </a:rPr>
              <a:t>تمام </a:t>
            </a:r>
            <a:r>
              <a:rPr lang="fa-IR" dirty="0">
                <a:cs typeface="B Nazanin" panose="00000400000000000000" pitchFamily="2" charset="-78"/>
              </a:rPr>
              <a:t>مقادیر </a:t>
            </a:r>
            <a:r>
              <a:rPr lang="en-US" dirty="0">
                <a:cs typeface="B Nazanin" panose="00000400000000000000" pitchFamily="2" charset="-78"/>
              </a:rPr>
              <a:t>SNR</a:t>
            </a:r>
            <a:r>
              <a:rPr lang="fa-IR" dirty="0">
                <a:cs typeface="B Nazanin" panose="00000400000000000000" pitchFamily="2" charset="-78"/>
              </a:rPr>
              <a:t> در جدول 1 محاسبه و گزارش شد که نشان می دهد سیگنال کافی بر این اساس به دست آمده است.</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96978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521" t="47343" r="51140" b="19693"/>
          <a:stretch/>
        </p:blipFill>
        <p:spPr>
          <a:xfrm>
            <a:off x="1247347" y="1528483"/>
            <a:ext cx="9793566" cy="4392706"/>
          </a:xfrm>
        </p:spPr>
      </p:pic>
    </p:spTree>
    <p:extLst>
      <p:ext uri="{BB962C8B-B14F-4D97-AF65-F5344CB8AC3E}">
        <p14:creationId xmlns:p14="http://schemas.microsoft.com/office/powerpoint/2010/main" val="322342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3. Results</a:t>
            </a:r>
          </a:p>
        </p:txBody>
      </p:sp>
      <p:sp>
        <p:nvSpPr>
          <p:cNvPr id="6" name="Content Placeholder 5"/>
          <p:cNvSpPr>
            <a:spLocks noGrp="1"/>
          </p:cNvSpPr>
          <p:nvPr>
            <p:ph idx="1"/>
          </p:nvPr>
        </p:nvSpPr>
        <p:spPr/>
        <p:txBody>
          <a:bodyPr>
            <a:normAutofit/>
          </a:bodyPr>
          <a:lstStyle/>
          <a:p>
            <a:pPr algn="r" rtl="1"/>
            <a:r>
              <a:rPr lang="fa-IR" sz="2000" dirty="0" smtClean="0">
                <a:cs typeface="B Nazanin" panose="00000400000000000000" pitchFamily="2" charset="-78"/>
              </a:rPr>
              <a:t>یک </a:t>
            </a:r>
            <a:r>
              <a:rPr lang="fa-IR" sz="2000" dirty="0">
                <a:cs typeface="B Nazanin" panose="00000400000000000000" pitchFamily="2" charset="-78"/>
              </a:rPr>
              <a:t>همبستگی مثبت </a:t>
            </a:r>
            <a:r>
              <a:rPr lang="fa-IR" sz="2000" dirty="0" smtClean="0">
                <a:cs typeface="B Nazanin" panose="00000400000000000000" pitchFamily="2" charset="-78"/>
              </a:rPr>
              <a:t>بین </a:t>
            </a:r>
            <a:r>
              <a:rPr lang="fa-IR" sz="2000" dirty="0">
                <a:cs typeface="B Nazanin" panose="00000400000000000000" pitchFamily="2" charset="-78"/>
              </a:rPr>
              <a:t>سن و مقادیر </a:t>
            </a:r>
            <a:r>
              <a:rPr lang="en-US" sz="2000" dirty="0">
                <a:cs typeface="B Nazanin" panose="00000400000000000000" pitchFamily="2" charset="-78"/>
              </a:rPr>
              <a:t>T1</a:t>
            </a:r>
            <a:r>
              <a:rPr lang="fa-IR" sz="2000" dirty="0">
                <a:cs typeface="B Nazanin" panose="00000400000000000000" pitchFamily="2" charset="-78"/>
              </a:rPr>
              <a:t> آب </a:t>
            </a:r>
            <a:r>
              <a:rPr lang="fa-IR" sz="2000" dirty="0" smtClean="0">
                <a:cs typeface="B Nazanin" panose="00000400000000000000" pitchFamily="2" charset="-78"/>
              </a:rPr>
              <a:t>آزاد کورتکس استخوان </a:t>
            </a:r>
            <a:r>
              <a:rPr lang="fa-IR" sz="2000" dirty="0">
                <a:cs typeface="B Nazanin" panose="00000400000000000000" pitchFamily="2" charset="-78"/>
              </a:rPr>
              <a:t>یافت شد که فرضیه قبلا ذکر شده را تأیید می کند (شکل 4</a:t>
            </a:r>
            <a:r>
              <a:rPr lang="fa-IR" sz="2000" dirty="0" smtClean="0">
                <a:cs typeface="B Nazanin" panose="00000400000000000000" pitchFamily="2" charset="-78"/>
              </a:rPr>
              <a:t>).</a:t>
            </a:r>
          </a:p>
          <a:p>
            <a:pPr algn="r" rtl="1"/>
            <a:r>
              <a:rPr lang="fa-IR" sz="2000" dirty="0" smtClean="0">
                <a:cs typeface="B Nazanin" panose="00000400000000000000" pitchFamily="2" charset="-78"/>
              </a:rPr>
              <a:t> </a:t>
            </a:r>
            <a:r>
              <a:rPr lang="fa-IR" sz="2000" dirty="0">
                <a:cs typeface="B Nazanin" panose="00000400000000000000" pitchFamily="2" charset="-78"/>
              </a:rPr>
              <a:t>چنین ارتباطی </a:t>
            </a:r>
            <a:r>
              <a:rPr lang="fa-IR" sz="2000" dirty="0" smtClean="0">
                <a:cs typeface="B Nazanin" panose="00000400000000000000" pitchFamily="2" charset="-78"/>
              </a:rPr>
              <a:t>بین سن و </a:t>
            </a:r>
            <a:r>
              <a:rPr lang="en-US" sz="2000" dirty="0" smtClean="0">
                <a:cs typeface="B Nazanin" panose="00000400000000000000" pitchFamily="2" charset="-78"/>
              </a:rPr>
              <a:t>T1</a:t>
            </a:r>
            <a:r>
              <a:rPr lang="fa-IR" sz="2000" dirty="0" smtClean="0">
                <a:cs typeface="B Nazanin" panose="00000400000000000000" pitchFamily="2" charset="-78"/>
              </a:rPr>
              <a:t> </a:t>
            </a:r>
            <a:r>
              <a:rPr lang="fa-IR" sz="2000" dirty="0">
                <a:cs typeface="B Nazanin" panose="00000400000000000000" pitchFamily="2" charset="-78"/>
              </a:rPr>
              <a:t>آب آزاد بالا نشان می دهد که با افزایش سن استخوان، زمان آرامش طولی مولکول های آب ساکن در منافذ استخوان قشر مغز متعاقبا افزایش می یابد</a:t>
            </a:r>
            <a:r>
              <a:rPr lang="fa-IR" sz="2000" dirty="0" smtClean="0">
                <a:cs typeface="B Nazanin" panose="00000400000000000000" pitchFamily="2" charset="-78"/>
              </a:rPr>
              <a:t>.</a:t>
            </a:r>
          </a:p>
          <a:p>
            <a:pPr algn="r" rtl="1"/>
            <a:r>
              <a:rPr lang="fa-IR" sz="2000" dirty="0" smtClean="0">
                <a:cs typeface="B Nazanin" panose="00000400000000000000" pitchFamily="2" charset="-78"/>
              </a:rPr>
              <a:t> </a:t>
            </a:r>
            <a:r>
              <a:rPr lang="fa-IR" sz="2000" dirty="0">
                <a:cs typeface="B Nazanin" panose="00000400000000000000" pitchFamily="2" charset="-78"/>
              </a:rPr>
              <a:t>به منظور ارزیابی </a:t>
            </a:r>
            <a:r>
              <a:rPr lang="fa-IR" sz="2000" dirty="0" smtClean="0">
                <a:cs typeface="B Nazanin" panose="00000400000000000000" pitchFamily="2" charset="-78"/>
              </a:rPr>
              <a:t>تکرار </a:t>
            </a:r>
            <a:r>
              <a:rPr lang="fa-IR" sz="2000" dirty="0">
                <a:cs typeface="B Nazanin" panose="00000400000000000000" pitchFamily="2" charset="-78"/>
              </a:rPr>
              <a:t>روش اندازه گیری، 6 نفر در دو نوبت و در مدت یک ماه مورد ارزیابی قرار گرفتند. شکل 5 نمودار پراکندگی داده های آزمون-آزمون مجدد را نشان می </a:t>
            </a:r>
            <a:r>
              <a:rPr lang="fa-IR" sz="2000" dirty="0" smtClean="0">
                <a:cs typeface="B Nazanin" panose="00000400000000000000" pitchFamily="2" charset="-78"/>
              </a:rPr>
              <a:t>دهد</a:t>
            </a:r>
            <a:endParaRPr lang="en-US" sz="2000" dirty="0">
              <a:cs typeface="B Nazanin" panose="00000400000000000000" pitchFamily="2" charset="-78"/>
            </a:endParaRPr>
          </a:p>
        </p:txBody>
      </p:sp>
    </p:spTree>
    <p:extLst>
      <p:ext uri="{BB962C8B-B14F-4D97-AF65-F5344CB8AC3E}">
        <p14:creationId xmlns:p14="http://schemas.microsoft.com/office/powerpoint/2010/main" val="311485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632" t="23296" r="10256" b="20504"/>
          <a:stretch/>
        </p:blipFill>
        <p:spPr>
          <a:xfrm>
            <a:off x="2640186" y="723042"/>
            <a:ext cx="7086521" cy="5449158"/>
          </a:xfrm>
        </p:spPr>
      </p:pic>
    </p:spTree>
    <p:extLst>
      <p:ext uri="{BB962C8B-B14F-4D97-AF65-F5344CB8AC3E}">
        <p14:creationId xmlns:p14="http://schemas.microsoft.com/office/powerpoint/2010/main" val="429383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sp>
        <p:nvSpPr>
          <p:cNvPr id="3" name="Content Placeholder 2"/>
          <p:cNvSpPr>
            <a:spLocks noGrp="1"/>
          </p:cNvSpPr>
          <p:nvPr>
            <p:ph idx="1"/>
          </p:nvPr>
        </p:nvSpPr>
        <p:spPr/>
        <p:txBody>
          <a:bodyPr>
            <a:normAutofit lnSpcReduction="10000"/>
          </a:bodyPr>
          <a:lstStyle/>
          <a:p>
            <a:pPr algn="r" rtl="1"/>
            <a:r>
              <a:rPr lang="fa-IR" sz="2000" dirty="0" smtClean="0">
                <a:cs typeface="B Nazanin" panose="00000400000000000000" pitchFamily="2" charset="-78"/>
              </a:rPr>
              <a:t>هدف</a:t>
            </a:r>
            <a:r>
              <a:rPr lang="en-US" sz="2000" dirty="0" smtClean="0">
                <a:cs typeface="B Nazanin" panose="00000400000000000000" pitchFamily="2" charset="-78"/>
              </a:rPr>
              <a:t>: </a:t>
            </a:r>
            <a:r>
              <a:rPr lang="fa-IR" sz="2000" dirty="0" smtClean="0">
                <a:cs typeface="B Nazanin" panose="00000400000000000000" pitchFamily="2" charset="-78"/>
              </a:rPr>
              <a:t>اندازه </a:t>
            </a:r>
            <a:r>
              <a:rPr lang="fa-IR" sz="2000" dirty="0">
                <a:cs typeface="B Nazanin" panose="00000400000000000000" pitchFamily="2" charset="-78"/>
              </a:rPr>
              <a:t>گیری زمان آرامش </a:t>
            </a:r>
            <a:r>
              <a:rPr lang="fa-IR" sz="2000" dirty="0" smtClean="0">
                <a:cs typeface="B Nazanin" panose="00000400000000000000" pitchFamily="2" charset="-78"/>
              </a:rPr>
              <a:t>طولی آب ازاد کورتکس استخوان </a:t>
            </a:r>
            <a:r>
              <a:rPr lang="fa-IR" sz="2000" dirty="0">
                <a:cs typeface="B Nazanin" panose="00000400000000000000" pitchFamily="2" charset="-78"/>
              </a:rPr>
              <a:t>(</a:t>
            </a:r>
            <a:r>
              <a:rPr lang="en-US" sz="2000" dirty="0">
                <a:cs typeface="B Nazanin" panose="00000400000000000000" pitchFamily="2" charset="-78"/>
              </a:rPr>
              <a:t>T1</a:t>
            </a:r>
            <a:r>
              <a:rPr lang="fa-IR" sz="2000" dirty="0">
                <a:cs typeface="B Nazanin" panose="00000400000000000000" pitchFamily="2" charset="-78"/>
              </a:rPr>
              <a:t>) و بررسی ارتباط آن با </a:t>
            </a:r>
            <a:r>
              <a:rPr lang="fa-IR" sz="2000" dirty="0" smtClean="0">
                <a:cs typeface="B Nazanin" panose="00000400000000000000" pitchFamily="2" charset="-78"/>
              </a:rPr>
              <a:t>سن</a:t>
            </a:r>
            <a:r>
              <a:rPr lang="fa-IR" sz="2000" dirty="0">
                <a:cs typeface="B Nazanin" panose="00000400000000000000" pitchFamily="2" charset="-78"/>
              </a:rPr>
              <a:t> </a:t>
            </a:r>
            <a:r>
              <a:rPr lang="fa-IR" sz="2000" dirty="0" smtClean="0">
                <a:cs typeface="B Nazanin" panose="00000400000000000000" pitchFamily="2" charset="-78"/>
              </a:rPr>
              <a:t>در</a:t>
            </a:r>
            <a:r>
              <a:rPr lang="en-US" sz="2000" dirty="0" smtClean="0">
                <a:cs typeface="B Nazanin" panose="00000400000000000000" pitchFamily="2" charset="-78"/>
              </a:rPr>
              <a:t> 1.5 T</a:t>
            </a:r>
            <a:r>
              <a:rPr lang="fa-IR" sz="2000" dirty="0" smtClean="0">
                <a:cs typeface="B Nazanin" panose="00000400000000000000" pitchFamily="2" charset="-78"/>
              </a:rPr>
              <a:t> </a:t>
            </a:r>
            <a:endParaRPr lang="en-US" sz="2000" dirty="0">
              <a:cs typeface="B Nazanin" panose="00000400000000000000" pitchFamily="2" charset="-78"/>
            </a:endParaRPr>
          </a:p>
          <a:p>
            <a:pPr algn="just" rtl="1"/>
            <a:r>
              <a:rPr lang="fa-IR" sz="2000" dirty="0" smtClean="0">
                <a:cs typeface="B Nazanin" panose="00000400000000000000" pitchFamily="2" charset="-78"/>
              </a:rPr>
              <a:t>یک </a:t>
            </a:r>
            <a:r>
              <a:rPr lang="fa-IR" sz="2000" dirty="0">
                <a:cs typeface="B Nazanin" panose="00000400000000000000" pitchFamily="2" charset="-78"/>
              </a:rPr>
              <a:t>رابطه مستقیم بین مقادیر </a:t>
            </a:r>
            <a:r>
              <a:rPr lang="en-US" sz="2000" dirty="0">
                <a:cs typeface="B Nazanin" panose="00000400000000000000" pitchFamily="2" charset="-78"/>
              </a:rPr>
              <a:t>T1</a:t>
            </a:r>
            <a:r>
              <a:rPr lang="fa-IR" sz="2000" dirty="0">
                <a:cs typeface="B Nazanin" panose="00000400000000000000" pitchFamily="2" charset="-78"/>
              </a:rPr>
              <a:t> </a:t>
            </a:r>
            <a:r>
              <a:rPr lang="fa-IR" sz="2000" dirty="0" smtClean="0">
                <a:cs typeface="B Nazanin" panose="00000400000000000000" pitchFamily="2" charset="-78"/>
              </a:rPr>
              <a:t>آب ازاد کورتکس استخوان و </a:t>
            </a:r>
            <a:r>
              <a:rPr lang="fa-IR" sz="2000" dirty="0">
                <a:cs typeface="B Nazanin" panose="00000400000000000000" pitchFamily="2" charset="-78"/>
              </a:rPr>
              <a:t>سن </a:t>
            </a:r>
            <a:endParaRPr lang="en-US" sz="2000" dirty="0">
              <a:cs typeface="B Nazanin" panose="00000400000000000000" pitchFamily="2" charset="-78"/>
            </a:endParaRPr>
          </a:p>
          <a:p>
            <a:pPr algn="just" rtl="1"/>
            <a:r>
              <a:rPr lang="fa-IR" sz="2000" dirty="0" smtClean="0">
                <a:cs typeface="B Nazanin" panose="00000400000000000000" pitchFamily="2" charset="-78"/>
              </a:rPr>
              <a:t>علت: مولکول‌های </a:t>
            </a:r>
            <a:r>
              <a:rPr lang="fa-IR" sz="2000" dirty="0">
                <a:cs typeface="B Nazanin" panose="00000400000000000000" pitchFamily="2" charset="-78"/>
              </a:rPr>
              <a:t>آب </a:t>
            </a:r>
            <a:r>
              <a:rPr lang="fa-IR" sz="2000" dirty="0" smtClean="0">
                <a:cs typeface="B Nazanin" panose="00000400000000000000" pitchFamily="2" charset="-78"/>
              </a:rPr>
              <a:t>آزاد کورتکس استخوان </a:t>
            </a:r>
            <a:r>
              <a:rPr lang="fa-IR" sz="2000" dirty="0">
                <a:cs typeface="B Nazanin" panose="00000400000000000000" pitchFamily="2" charset="-78"/>
              </a:rPr>
              <a:t>در سه </a:t>
            </a:r>
            <a:r>
              <a:rPr lang="fa-IR" sz="2000" dirty="0" smtClean="0">
                <a:cs typeface="B Nazanin" panose="00000400000000000000" pitchFamily="2" charset="-78"/>
              </a:rPr>
              <a:t>منفذ </a:t>
            </a:r>
            <a:r>
              <a:rPr lang="fa-IR" sz="2000" dirty="0">
                <a:cs typeface="B Nazanin" panose="00000400000000000000" pitchFamily="2" charset="-78"/>
              </a:rPr>
              <a:t>مختلف به نام‌های کانال هاورسیان، لاکونه و کانالیکولی </a:t>
            </a:r>
            <a:r>
              <a:rPr lang="fa-IR" sz="2000" dirty="0" smtClean="0">
                <a:cs typeface="B Nazanin" panose="00000400000000000000" pitchFamily="2" charset="-78"/>
              </a:rPr>
              <a:t>وجود دارند. </a:t>
            </a:r>
            <a:endParaRPr lang="fa-IR" sz="2000" dirty="0">
              <a:cs typeface="B Nazanin" panose="00000400000000000000" pitchFamily="2" charset="-78"/>
            </a:endParaRPr>
          </a:p>
          <a:p>
            <a:pPr algn="just"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تغییر در اندازه این منافذ باعث تغییر خواص </a:t>
            </a:r>
            <a:r>
              <a:rPr lang="en-US" sz="2000" dirty="0">
                <a:cs typeface="B Nazanin" panose="00000400000000000000" pitchFamily="2" charset="-78"/>
              </a:rPr>
              <a:t>NMR</a:t>
            </a:r>
            <a:r>
              <a:rPr lang="fa-IR" sz="2000" dirty="0">
                <a:cs typeface="B Nazanin" panose="00000400000000000000" pitchFamily="2" charset="-78"/>
              </a:rPr>
              <a:t> (عمدتا زمان آرامش طولی) مولکول های </a:t>
            </a:r>
            <a:r>
              <a:rPr lang="fa-IR" sz="2000" dirty="0" smtClean="0">
                <a:cs typeface="B Nazanin" panose="00000400000000000000" pitchFamily="2" charset="-78"/>
              </a:rPr>
              <a:t>آب</a:t>
            </a:r>
          </a:p>
          <a:p>
            <a:pPr algn="just" rtl="1">
              <a:buFont typeface="Wingdings" panose="05000000000000000000" pitchFamily="2" charset="2"/>
              <a:buChar char="ü"/>
            </a:pPr>
            <a:r>
              <a:rPr lang="fa-IR" sz="2000" dirty="0" smtClean="0">
                <a:cs typeface="B Nazanin" panose="00000400000000000000" pitchFamily="2" charset="-78"/>
              </a:rPr>
              <a:t>بزرگ شدن منافذ کورتکس استخوان </a:t>
            </a:r>
            <a:r>
              <a:rPr lang="fa-IR" sz="2000" dirty="0">
                <a:cs typeface="B Nazanin" panose="00000400000000000000" pitchFamily="2" charset="-78"/>
              </a:rPr>
              <a:t>از </a:t>
            </a:r>
            <a:r>
              <a:rPr lang="fa-IR" sz="2000" dirty="0" smtClean="0">
                <a:cs typeface="B Nazanin" panose="00000400000000000000" pitchFamily="2" charset="-78"/>
              </a:rPr>
              <a:t>طی افزایش سن</a:t>
            </a:r>
          </a:p>
          <a:p>
            <a:pPr algn="just"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در </a:t>
            </a:r>
            <a:r>
              <a:rPr lang="fa-IR" sz="2000" dirty="0" smtClean="0">
                <a:cs typeface="B Nazanin" panose="00000400000000000000" pitchFamily="2" charset="-78"/>
              </a:rPr>
              <a:t>نتیجه افزایش تحرک </a:t>
            </a:r>
            <a:r>
              <a:rPr lang="fa-IR" sz="2000" dirty="0">
                <a:cs typeface="B Nazanin" panose="00000400000000000000" pitchFamily="2" charset="-78"/>
              </a:rPr>
              <a:t>مولکول های آب ساکن در منافذ </a:t>
            </a:r>
          </a:p>
          <a:p>
            <a:pPr algn="just" rtl="1">
              <a:buFont typeface="Wingdings" panose="05000000000000000000" pitchFamily="2" charset="2"/>
              <a:buChar char="ü"/>
            </a:pPr>
            <a:r>
              <a:rPr lang="fa-IR" sz="2000" dirty="0" smtClean="0">
                <a:cs typeface="B Nazanin" panose="00000400000000000000" pitchFamily="2" charset="-78"/>
              </a:rPr>
              <a:t> افزایش فرکانس </a:t>
            </a:r>
            <a:r>
              <a:rPr lang="fa-IR" sz="2000" dirty="0">
                <a:cs typeface="B Nazanin" panose="00000400000000000000" pitchFamily="2" charset="-78"/>
              </a:rPr>
              <a:t>حرکتی طبیعی که به حرکات انتقالی، چرخشی و ارتعاشی مولکول های آب بستگی </a:t>
            </a:r>
            <a:r>
              <a:rPr lang="fa-IR" sz="2000" dirty="0" smtClean="0">
                <a:cs typeface="B Nazanin" panose="00000400000000000000" pitchFamily="2" charset="-78"/>
              </a:rPr>
              <a:t>دارد</a:t>
            </a:r>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123438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chemeClr val="accent4"/>
                </a:solidFill>
                <a:latin typeface="Calibri" panose="020F0502020204030204" pitchFamily="34" charset="0"/>
                <a:cs typeface="Calibri" panose="020F0502020204030204" pitchFamily="34" charset="0"/>
              </a:rPr>
              <a:t>4. Discussions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r" rtl="1"/>
            <a:r>
              <a:rPr lang="fa-IR" sz="2000" dirty="0">
                <a:cs typeface="B Nazanin" panose="00000400000000000000" pitchFamily="2" charset="-78"/>
              </a:rPr>
              <a:t>بنابراین، هر چه اختلاف بین این دو فرکانس (که می تواند مانعی برای مکانیسم انتقال انرژی در نظر گرفته شود) بیشتر باشد، مقدار زمان آرامش طولی بیشتر خواهد بود. با توجه به تجزیه و تحلیل فوق، پیش بینی می شود که مقادیر </a:t>
            </a:r>
            <a:r>
              <a:rPr lang="en-US" sz="2000" dirty="0">
                <a:cs typeface="B Nazanin" panose="00000400000000000000" pitchFamily="2" charset="-78"/>
              </a:rPr>
              <a:t>T1</a:t>
            </a:r>
            <a:r>
              <a:rPr lang="fa-IR" sz="2000" dirty="0">
                <a:cs typeface="B Nazanin" panose="00000400000000000000" pitchFamily="2" charset="-78"/>
              </a:rPr>
              <a:t> با افزایش اختلاف بین فرکانس حرکتی طبیعی و فرکانس لامور پروتون های هیدروژن (از طریق پیری) افزایش می یابد</a:t>
            </a:r>
            <a:r>
              <a:rPr lang="fa-IR" sz="2000" dirty="0" smtClean="0">
                <a:cs typeface="B Nazanin" panose="00000400000000000000" pitchFamily="2" charset="-78"/>
              </a:rPr>
              <a:t>.</a:t>
            </a:r>
          </a:p>
          <a:p>
            <a:pPr marL="0" indent="0" algn="r" rtl="1">
              <a:buNone/>
            </a:pPr>
            <a:r>
              <a:rPr lang="fa-IR" sz="2000" dirty="0" smtClean="0">
                <a:cs typeface="B Nazanin" panose="00000400000000000000" pitchFamily="2" charset="-78"/>
              </a:rPr>
              <a:t> </a:t>
            </a:r>
          </a:p>
          <a:p>
            <a:pPr algn="r" rtl="1"/>
            <a:r>
              <a:rPr lang="fa-IR" sz="2000" dirty="0" smtClean="0">
                <a:cs typeface="B Nazanin" panose="00000400000000000000" pitchFamily="2" charset="-78"/>
              </a:rPr>
              <a:t>باید </a:t>
            </a:r>
            <a:r>
              <a:rPr lang="fa-IR" sz="2000" dirty="0">
                <a:cs typeface="B Nazanin" panose="00000400000000000000" pitchFamily="2" charset="-78"/>
              </a:rPr>
              <a:t>توجه داشت که برای افزایش دقت مدل پیشنهادی برای تغییرات مقادیر </a:t>
            </a:r>
            <a:r>
              <a:rPr lang="en-US" sz="2000" dirty="0">
                <a:cs typeface="B Nazanin" panose="00000400000000000000" pitchFamily="2" charset="-78"/>
              </a:rPr>
              <a:t>T1</a:t>
            </a:r>
            <a:r>
              <a:rPr lang="fa-IR" sz="2000" dirty="0">
                <a:cs typeface="B Nazanin" panose="00000400000000000000" pitchFamily="2" charset="-78"/>
              </a:rPr>
              <a:t>، سایر متغیرها (مانند ژنتیک، رژیم غذایی) و در تعداد بیشتری از افراد به ویژه برای دهه‌های پایین‌تر باید در کنار سن در نظر گرفته شوند. در حالی که در این مطالعه آزمایشی ما فقط تغییرات منافذ </a:t>
            </a:r>
            <a:r>
              <a:rPr lang="fa-IR" sz="2000" dirty="0" smtClean="0">
                <a:cs typeface="B Nazanin" panose="00000400000000000000" pitchFamily="2" charset="-78"/>
              </a:rPr>
              <a:t>استخوان کورتکس </a:t>
            </a:r>
            <a:r>
              <a:rPr lang="fa-IR" sz="2000" dirty="0">
                <a:cs typeface="B Nazanin" panose="00000400000000000000" pitchFamily="2" charset="-78"/>
              </a:rPr>
              <a:t>ناشی از افزایش سن را در نظر گرفته ایم.</a:t>
            </a:r>
            <a:endParaRPr lang="en-US" sz="2000" dirty="0">
              <a:cs typeface="B Nazanin" panose="00000400000000000000" pitchFamily="2" charset="-78"/>
            </a:endParaRPr>
          </a:p>
          <a:p>
            <a:pPr algn="r" rtl="1"/>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276782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rtl="1">
              <a:buNone/>
            </a:pPr>
            <a:r>
              <a:rPr lang="fa-IR" sz="4000" b="1" dirty="0">
                <a:ln w="13462">
                  <a:solidFill>
                    <a:schemeClr val="bg1"/>
                  </a:solidFill>
                  <a:prstDash val="solid"/>
                </a:ln>
                <a:effectLst>
                  <a:outerShdw dist="38100" dir="2700000" algn="bl" rotWithShape="0">
                    <a:schemeClr val="accent5"/>
                  </a:outerShdw>
                </a:effectLst>
                <a:cs typeface="B Nazanin" panose="00000400000000000000" pitchFamily="2" charset="-78"/>
              </a:rPr>
              <a:t>مطالعه ریلکسومتری </a:t>
            </a:r>
            <a:r>
              <a:rPr lang="en-US" sz="4000" b="1" dirty="0">
                <a:ln w="13462">
                  <a:solidFill>
                    <a:schemeClr val="bg1"/>
                  </a:solidFill>
                  <a:prstDash val="solid"/>
                </a:ln>
                <a:effectLst>
                  <a:outerShdw dist="38100" dir="2700000" algn="bl" rotWithShape="0">
                    <a:schemeClr val="accent5"/>
                  </a:outerShdw>
                </a:effectLst>
                <a:cs typeface="B Nazanin" panose="00000400000000000000" pitchFamily="2" charset="-78"/>
              </a:rPr>
              <a:t>TE</a:t>
            </a:r>
            <a:r>
              <a:rPr lang="fa-IR" sz="4000" b="1" dirty="0">
                <a:ln w="13462">
                  <a:solidFill>
                    <a:schemeClr val="bg1"/>
                  </a:solidFill>
                  <a:prstDash val="solid"/>
                </a:ln>
                <a:effectLst>
                  <a:outerShdw dist="38100" dir="2700000" algn="bl" rotWithShape="0">
                    <a:schemeClr val="accent5"/>
                  </a:outerShdw>
                </a:effectLst>
                <a:cs typeface="B Nazanin" panose="00000400000000000000" pitchFamily="2" charset="-78"/>
              </a:rPr>
              <a:t> کوتاه در مطالعات </a:t>
            </a:r>
            <a:r>
              <a:rPr lang="en-US" sz="4000" b="1" dirty="0">
                <a:ln w="13462">
                  <a:solidFill>
                    <a:schemeClr val="bg1"/>
                  </a:solidFill>
                  <a:prstDash val="solid"/>
                </a:ln>
                <a:effectLst>
                  <a:outerShdw dist="38100" dir="2700000" algn="bl" rotWithShape="0">
                    <a:schemeClr val="accent5"/>
                  </a:outerShdw>
                </a:effectLst>
                <a:cs typeface="B Nazanin" panose="00000400000000000000" pitchFamily="2" charset="-78"/>
              </a:rPr>
              <a:t>in vivo</a:t>
            </a:r>
            <a:r>
              <a:rPr lang="fa-IR" sz="4000" b="1" dirty="0">
                <a:ln w="13462">
                  <a:solidFill>
                    <a:schemeClr val="bg1"/>
                  </a:solidFill>
                  <a:prstDash val="solid"/>
                </a:ln>
                <a:effectLst>
                  <a:outerShdw dist="38100" dir="2700000" algn="bl" rotWithShape="0">
                    <a:schemeClr val="accent5"/>
                  </a:outerShdw>
                </a:effectLst>
                <a:cs typeface="B Nazanin" panose="00000400000000000000" pitchFamily="2" charset="-78"/>
              </a:rPr>
              <a:t> بر روی آب آزاد کورتکس استخوان در 1.5 تسلا</a:t>
            </a:r>
            <a:endParaRPr lang="en-US" sz="4000" b="1" dirty="0">
              <a:ln w="13462">
                <a:solidFill>
                  <a:schemeClr val="bg1"/>
                </a:solidFill>
                <a:prstDash val="solid"/>
              </a:ln>
              <a:effectLst>
                <a:outerShdw dist="38100" dir="2700000" algn="bl" rotWithShape="0">
                  <a:schemeClr val="accent5"/>
                </a:outerShdw>
              </a:effectLst>
              <a:cs typeface="B Nazanin" panose="00000400000000000000" pitchFamily="2" charset="-78"/>
            </a:endParaRPr>
          </a:p>
          <a:p>
            <a:pPr marL="0" indent="0" algn="ctr" rtl="1">
              <a:buNone/>
            </a:pPr>
            <a:endParaRPr lang="en-US" sz="4000" dirty="0"/>
          </a:p>
        </p:txBody>
      </p:sp>
    </p:spTree>
    <p:extLst>
      <p:ext uri="{BB962C8B-B14F-4D97-AF65-F5344CB8AC3E}">
        <p14:creationId xmlns:p14="http://schemas.microsoft.com/office/powerpoint/2010/main" val="226251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sp>
        <p:nvSpPr>
          <p:cNvPr id="3" name="Content Placeholder 2"/>
          <p:cNvSpPr>
            <a:spLocks noGrp="1"/>
          </p:cNvSpPr>
          <p:nvPr>
            <p:ph idx="1"/>
          </p:nvPr>
        </p:nvSpPr>
        <p:spPr>
          <a:xfrm>
            <a:off x="1295401" y="2556932"/>
            <a:ext cx="9601196" cy="3660092"/>
          </a:xfrm>
        </p:spPr>
        <p:txBody>
          <a:bodyPr>
            <a:normAutofit lnSpcReduction="10000"/>
          </a:bodyPr>
          <a:lstStyle/>
          <a:p>
            <a:pPr algn="r" rtl="1"/>
            <a:r>
              <a:rPr lang="fa-IR" sz="2000" dirty="0">
                <a:cs typeface="B Nazanin" panose="00000400000000000000" pitchFamily="2" charset="-78"/>
              </a:rPr>
              <a:t>چندین محدودیت در آزمایش‌های ما وجود دارد، و به شرح زیر است: اولا، روش تصویربرداری ما به هر پروتون هیدروژن حساس بود، به این معنی که شدت سیگنال اکتسابی با هر چگالی پروتون هیدروژنی به غیر از مولکول‌های آب (پروتون‌های غیرآبی) ساکن در قشر مغز، متناسب بود. استخوان، به عنوان مثال لیپیدها در فضاهای </a:t>
            </a:r>
            <a:r>
              <a:rPr lang="fa-IR" sz="2000" dirty="0" smtClean="0">
                <a:cs typeface="B Nazanin" panose="00000400000000000000" pitchFamily="2" charset="-78"/>
              </a:rPr>
              <a:t>خط </a:t>
            </a:r>
            <a:r>
              <a:rPr lang="fa-IR" sz="2000" dirty="0">
                <a:cs typeface="B Nazanin" panose="00000400000000000000" pitchFamily="2" charset="-78"/>
              </a:rPr>
              <a:t>بین استئون ها و جزء کلاژن پروتئین های ستون فقرات متصل به </a:t>
            </a:r>
            <a:r>
              <a:rPr lang="fa-IR" sz="2000" dirty="0" smtClean="0">
                <a:cs typeface="B Nazanin" panose="00000400000000000000" pitchFamily="2" charset="-78"/>
              </a:rPr>
              <a:t>کووالانسی</a:t>
            </a:r>
            <a:r>
              <a:rPr lang="fa-IR" sz="2000" dirty="0">
                <a:cs typeface="B Nazanin" panose="00000400000000000000" pitchFamily="2" charset="-78"/>
              </a:rPr>
              <a:t> </a:t>
            </a:r>
            <a:r>
              <a:rPr lang="fa-IR" sz="2000" dirty="0" smtClean="0">
                <a:cs typeface="B Nazanin" panose="00000400000000000000" pitchFamily="2" charset="-78"/>
              </a:rPr>
              <a:t>.اما </a:t>
            </a:r>
            <a:r>
              <a:rPr lang="fa-IR" sz="2000" dirty="0">
                <a:cs typeface="B Nazanin" panose="00000400000000000000" pitchFamily="2" charset="-78"/>
              </a:rPr>
              <a:t>در این مطالعه ما فرض کردیم که شدت سیگنال اکتسابی به طور کامل از مولکول‌های آب نشات می‌گیرد</a:t>
            </a:r>
            <a:r>
              <a:rPr lang="fa-IR" sz="2000" dirty="0" smtClean="0">
                <a:cs typeface="B Nazanin" panose="00000400000000000000" pitchFamily="2" charset="-78"/>
              </a:rPr>
              <a:t>.</a:t>
            </a:r>
          </a:p>
          <a:p>
            <a:pPr algn="r" rtl="1"/>
            <a:r>
              <a:rPr lang="fa-IR" sz="2000" dirty="0">
                <a:cs typeface="B Nazanin" panose="00000400000000000000" pitchFamily="2" charset="-78"/>
              </a:rPr>
              <a:t>ثانیاً، با در نظر گرفتن میانگین شدت سیگنال کل </a:t>
            </a:r>
            <a:r>
              <a:rPr lang="fa-IR" sz="2000" dirty="0" smtClean="0">
                <a:cs typeface="B Nazanin" panose="00000400000000000000" pitchFamily="2" charset="-78"/>
              </a:rPr>
              <a:t>کورتکس استخوان </a:t>
            </a:r>
            <a:r>
              <a:rPr lang="fa-IR" sz="2000" dirty="0">
                <a:cs typeface="B Nazanin" panose="00000400000000000000" pitchFamily="2" charset="-78"/>
              </a:rPr>
              <a:t>قطعه‌بندی شده متناسب با معادله سیگنال اکو گرادیان، به طور </a:t>
            </a:r>
            <a:r>
              <a:rPr lang="fa-IR" sz="2000" dirty="0" smtClean="0">
                <a:cs typeface="B Nazanin" panose="00000400000000000000" pitchFamily="2" charset="-78"/>
              </a:rPr>
              <a:t>ضمنی کورتکس </a:t>
            </a:r>
            <a:r>
              <a:rPr lang="fa-IR" sz="2000" dirty="0">
                <a:cs typeface="B Nazanin" panose="00000400000000000000" pitchFamily="2" charset="-78"/>
              </a:rPr>
              <a:t>استخوان </a:t>
            </a:r>
            <a:r>
              <a:rPr lang="fa-IR" sz="2000" dirty="0" smtClean="0">
                <a:cs typeface="B Nazanin" panose="00000400000000000000" pitchFamily="2" charset="-78"/>
              </a:rPr>
              <a:t>را </a:t>
            </a:r>
            <a:r>
              <a:rPr lang="fa-IR" sz="2000" dirty="0">
                <a:cs typeface="B Nazanin" panose="00000400000000000000" pitchFamily="2" charset="-78"/>
              </a:rPr>
              <a:t>یک محیط همگن فرض کرده‌ایم. با این فرض همگنی، تغییرات درون </a:t>
            </a:r>
            <a:r>
              <a:rPr lang="fa-IR" sz="2000" dirty="0" smtClean="0">
                <a:cs typeface="B Nazanin" panose="00000400000000000000" pitchFamily="2" charset="-78"/>
              </a:rPr>
              <a:t>کورتکس </a:t>
            </a:r>
            <a:r>
              <a:rPr lang="fa-IR" sz="2000" dirty="0">
                <a:cs typeface="B Nazanin" panose="00000400000000000000" pitchFamily="2" charset="-78"/>
              </a:rPr>
              <a:t>مقادیر </a:t>
            </a:r>
            <a:r>
              <a:rPr lang="en-US" sz="2000" dirty="0">
                <a:cs typeface="B Nazanin" panose="00000400000000000000" pitchFamily="2" charset="-78"/>
              </a:rPr>
              <a:t>T1</a:t>
            </a:r>
            <a:r>
              <a:rPr lang="fa-IR" sz="2000" dirty="0">
                <a:cs typeface="B Nazanin" panose="00000400000000000000" pitchFamily="2" charset="-78"/>
              </a:rPr>
              <a:t> آب آزاد نادیده گرفته شده و در نتیجه خطاهای تحلیلی به نتایج نهایی </a:t>
            </a:r>
            <a:r>
              <a:rPr lang="fa-IR" sz="2000" dirty="0" smtClean="0">
                <a:cs typeface="B Nazanin" panose="00000400000000000000" pitchFamily="2" charset="-78"/>
              </a:rPr>
              <a:t>تحمیل خواهد شد</a:t>
            </a:r>
          </a:p>
          <a:p>
            <a:pPr algn="r" rtl="1"/>
            <a:r>
              <a:rPr lang="fa-IR" sz="2000" dirty="0" smtClean="0">
                <a:cs typeface="B Nazanin" panose="00000400000000000000" pitchFamily="2" charset="-78"/>
              </a:rPr>
              <a:t>. </a:t>
            </a:r>
            <a:r>
              <a:rPr lang="fa-IR" sz="2000" dirty="0">
                <a:cs typeface="B Nazanin" panose="00000400000000000000" pitchFamily="2" charset="-78"/>
              </a:rPr>
              <a:t>ثالثاً، محدودیتی برای حرکت سوژه وجود داشت. علیرغم تمام تلاش‌ها برای بی‌حرکت کردن پاهای سوژه در طول دوره تصویربرداری، ممکن است حرکات ناخواسته رخ داده باشد که باعث عدم دقت در روش تجزیه و تحلیل تصویر و کمیت </a:t>
            </a:r>
            <a:r>
              <a:rPr lang="en-US" sz="2000" dirty="0">
                <a:cs typeface="B Nazanin" panose="00000400000000000000" pitchFamily="2" charset="-78"/>
              </a:rPr>
              <a:t>T1</a:t>
            </a:r>
            <a:r>
              <a:rPr lang="fa-IR" sz="2000" dirty="0">
                <a:cs typeface="B Nazanin" panose="00000400000000000000" pitchFamily="2" charset="-78"/>
              </a:rPr>
              <a:t> می‌شود.</a:t>
            </a:r>
            <a:endParaRPr lang="en-US" sz="2000" dirty="0">
              <a:cs typeface="B Nazanin" panose="00000400000000000000" pitchFamily="2" charset="-78"/>
            </a:endParaRPr>
          </a:p>
          <a:p>
            <a:pPr algn="r" rtl="1"/>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96088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sp>
        <p:nvSpPr>
          <p:cNvPr id="3" name="Content Placeholder 2"/>
          <p:cNvSpPr>
            <a:spLocks noGrp="1"/>
          </p:cNvSpPr>
          <p:nvPr>
            <p:ph idx="1"/>
          </p:nvPr>
        </p:nvSpPr>
        <p:spPr>
          <a:xfrm>
            <a:off x="1295402" y="2443809"/>
            <a:ext cx="9601196" cy="3886289"/>
          </a:xfrm>
        </p:spPr>
        <p:txBody>
          <a:bodyPr>
            <a:normAutofit fontScale="85000" lnSpcReduction="20000"/>
          </a:bodyPr>
          <a:lstStyle/>
          <a:p>
            <a:pPr algn="r" rtl="1"/>
            <a:r>
              <a:rPr lang="fa-IR" dirty="0">
                <a:cs typeface="B Nazanin" panose="00000400000000000000" pitchFamily="2" charset="-78"/>
              </a:rPr>
              <a:t>چهارم، توزیع فضایی تخلخل در استخوان قشر نادیده گرفته شد. ما یک کمی‌سازی منطقه‌ای از مقادیر </a:t>
            </a:r>
            <a:r>
              <a:rPr lang="en-US" dirty="0">
                <a:cs typeface="B Nazanin" panose="00000400000000000000" pitchFamily="2" charset="-78"/>
              </a:rPr>
              <a:t>T1</a:t>
            </a:r>
            <a:r>
              <a:rPr lang="fa-IR" dirty="0">
                <a:cs typeface="B Nazanin" panose="00000400000000000000" pitchFamily="2" charset="-78"/>
              </a:rPr>
              <a:t> آب بدون استخوان قشر مغز در ربع‌های داخلی، جانبی، قدامی و خلفی انجام داده‌ایم که نشان می‌دهد تغییرات مرتبط با سن در بین این مناطق به طور معنی‌داری متفاوت است. در این مطالعه آزمایشی، ما میانگین مقادیر </a:t>
            </a:r>
            <a:r>
              <a:rPr lang="en-US" dirty="0">
                <a:cs typeface="B Nazanin" panose="00000400000000000000" pitchFamily="2" charset="-78"/>
              </a:rPr>
              <a:t>T1</a:t>
            </a:r>
            <a:r>
              <a:rPr lang="fa-IR" dirty="0">
                <a:cs typeface="B Nazanin" panose="00000400000000000000" pitchFamily="2" charset="-78"/>
              </a:rPr>
              <a:t> آب بدون استخوان قشر مغز را گزارش کردیم در حالی که توزیع فضایی مقادیر </a:t>
            </a:r>
            <a:r>
              <a:rPr lang="en-US" dirty="0">
                <a:cs typeface="B Nazanin" panose="00000400000000000000" pitchFamily="2" charset="-78"/>
              </a:rPr>
              <a:t>T1</a:t>
            </a:r>
            <a:r>
              <a:rPr lang="fa-IR" dirty="0">
                <a:cs typeface="B Nazanin" panose="00000400000000000000" pitchFamily="2" charset="-78"/>
              </a:rPr>
              <a:t> در کارهای آینده توسط همان تیم تحقیقاتی در نظر گرفته خواهد شد</a:t>
            </a:r>
            <a:r>
              <a:rPr lang="fa-IR" dirty="0" smtClean="0">
                <a:cs typeface="B Nazanin" panose="00000400000000000000" pitchFamily="2" charset="-78"/>
              </a:rPr>
              <a:t>.</a:t>
            </a:r>
          </a:p>
          <a:p>
            <a:pPr algn="r" rtl="1"/>
            <a:r>
              <a:rPr lang="fa-IR" dirty="0">
                <a:cs typeface="B Nazanin" panose="00000400000000000000" pitchFamily="2" charset="-78"/>
              </a:rPr>
              <a:t>تکنیک پیشنهادی سیگنال‌هایی را که فقط از اجزای آب آزاد منتشر می‌شود، ضبط می‌کند. مقدار اکو-زمان توالی پالس بکار گرفته شده (</a:t>
            </a:r>
            <a:r>
              <a:rPr lang="en-US" dirty="0">
                <a:cs typeface="B Nazanin" panose="00000400000000000000" pitchFamily="2" charset="-78"/>
              </a:rPr>
              <a:t>STE</a:t>
            </a:r>
            <a:r>
              <a:rPr lang="fa-IR" dirty="0">
                <a:cs typeface="B Nazanin" panose="00000400000000000000" pitchFamily="2" charset="-78"/>
              </a:rPr>
              <a:t>) به طور </a:t>
            </a:r>
            <a:r>
              <a:rPr lang="fa-IR" dirty="0" smtClean="0">
                <a:cs typeface="B Nazanin" panose="00000400000000000000" pitchFamily="2" charset="-78"/>
              </a:rPr>
              <a:t>آگاهانه </a:t>
            </a:r>
            <a:r>
              <a:rPr lang="fa-IR" dirty="0">
                <a:cs typeface="B Nazanin" panose="00000400000000000000" pitchFamily="2" charset="-78"/>
              </a:rPr>
              <a:t>به منظور فیلتر کردن سیگنال آب محدود </a:t>
            </a:r>
            <a:r>
              <a:rPr lang="fa-IR" dirty="0" smtClean="0">
                <a:cs typeface="B Nazanin" panose="00000400000000000000" pitchFamily="2" charset="-78"/>
              </a:rPr>
              <a:t>به کورتکس استخوان </a:t>
            </a:r>
            <a:r>
              <a:rPr lang="fa-IR" dirty="0">
                <a:cs typeface="B Nazanin" panose="00000400000000000000" pitchFamily="2" charset="-78"/>
              </a:rPr>
              <a:t>انتخاب شد. مقدار </a:t>
            </a:r>
            <a:r>
              <a:rPr lang="en-US" dirty="0">
                <a:cs typeface="B Nazanin" panose="00000400000000000000" pitchFamily="2" charset="-78"/>
              </a:rPr>
              <a:t>T2 </a:t>
            </a:r>
            <a:r>
              <a:rPr lang="fa-IR" dirty="0">
                <a:cs typeface="B Nazanin" panose="00000400000000000000" pitchFamily="2" charset="-78"/>
              </a:rPr>
              <a:t>⁎ آب متصل به استخوان قشر در 1.5 </a:t>
            </a:r>
            <a:r>
              <a:rPr lang="en-US" dirty="0">
                <a:cs typeface="B Nazanin" panose="00000400000000000000" pitchFamily="2" charset="-78"/>
              </a:rPr>
              <a:t>T</a:t>
            </a:r>
            <a:r>
              <a:rPr lang="fa-IR" dirty="0">
                <a:cs typeface="B Nazanin" panose="00000400000000000000" pitchFamily="2" charset="-78"/>
              </a:rPr>
              <a:t> در ادبیات گزارش نشده است، در حالی که یک مطالعه منفرد وجود دارد که توسط </a:t>
            </a:r>
            <a:r>
              <a:rPr lang="en-US" dirty="0">
                <a:cs typeface="B Nazanin" panose="00000400000000000000" pitchFamily="2" charset="-78"/>
              </a:rPr>
              <a:t>Reichert</a:t>
            </a:r>
            <a:r>
              <a:rPr lang="fa-IR" dirty="0">
                <a:cs typeface="B Nazanin" panose="00000400000000000000" pitchFamily="2" charset="-78"/>
              </a:rPr>
              <a:t> و همکاران برای تعیین کمیت مقدار </a:t>
            </a:r>
            <a:r>
              <a:rPr lang="en-US" dirty="0" smtClean="0">
                <a:cs typeface="B Nazanin" panose="00000400000000000000" pitchFamily="2" charset="-78"/>
              </a:rPr>
              <a:t>T2</a:t>
            </a:r>
            <a:r>
              <a:rPr lang="en-US" dirty="0">
                <a:cs typeface="B Nazanin" panose="00000400000000000000" pitchFamily="2" charset="-78"/>
              </a:rPr>
              <a:t>*</a:t>
            </a:r>
            <a:r>
              <a:rPr lang="fa-IR" dirty="0" smtClean="0">
                <a:cs typeface="B Nazanin" panose="00000400000000000000" pitchFamily="2" charset="-78"/>
              </a:rPr>
              <a:t> </a:t>
            </a:r>
            <a:r>
              <a:rPr lang="fa-IR" dirty="0">
                <a:cs typeface="B Nazanin" panose="00000400000000000000" pitchFamily="2" charset="-78"/>
              </a:rPr>
              <a:t>آب حجیم در 1.5 </a:t>
            </a:r>
            <a:r>
              <a:rPr lang="en-US" dirty="0">
                <a:cs typeface="B Nazanin" panose="00000400000000000000" pitchFamily="2" charset="-78"/>
              </a:rPr>
              <a:t>T</a:t>
            </a:r>
            <a:r>
              <a:rPr lang="fa-IR" dirty="0">
                <a:cs typeface="B Nazanin" panose="00000400000000000000" pitchFamily="2" charset="-78"/>
              </a:rPr>
              <a:t> در محدوده 0.42 گزارش شده است. -0.5 </a:t>
            </a:r>
            <a:r>
              <a:rPr lang="fa-IR" dirty="0" smtClean="0">
                <a:cs typeface="B Nazanin" panose="00000400000000000000" pitchFamily="2" charset="-78"/>
              </a:rPr>
              <a:t>میلی‌ثانیه</a:t>
            </a:r>
            <a:endParaRPr lang="en-US" dirty="0" smtClean="0">
              <a:cs typeface="B Nazanin" panose="00000400000000000000" pitchFamily="2" charset="-78"/>
            </a:endParaRPr>
          </a:p>
          <a:p>
            <a:pPr algn="r" rtl="1"/>
            <a:r>
              <a:rPr lang="fa-IR" dirty="0" smtClean="0">
                <a:cs typeface="B Nazanin" panose="00000400000000000000" pitchFamily="2" charset="-78"/>
              </a:rPr>
              <a:t> </a:t>
            </a:r>
            <a:r>
              <a:rPr lang="fa-IR" dirty="0">
                <a:cs typeface="B Nazanin" panose="00000400000000000000" pitchFamily="2" charset="-78"/>
              </a:rPr>
              <a:t>در اثری دیگر، </a:t>
            </a:r>
            <a:r>
              <a:rPr lang="en-US" dirty="0" err="1">
                <a:cs typeface="B Nazanin" panose="00000400000000000000" pitchFamily="2" charset="-78"/>
              </a:rPr>
              <a:t>Biswaset</a:t>
            </a:r>
            <a:r>
              <a:rPr lang="en-US" dirty="0">
                <a:cs typeface="B Nazanin" panose="00000400000000000000" pitchFamily="2" charset="-78"/>
              </a:rPr>
              <a:t> al</a:t>
            </a:r>
            <a:r>
              <a:rPr lang="fa-IR" dirty="0">
                <a:cs typeface="B Nazanin" panose="00000400000000000000" pitchFamily="2" charset="-78"/>
              </a:rPr>
              <a:t>. مطالعه ای بر روی تمایز اجزای آب محدود و آزاد بر اساس مقادیر </a:t>
            </a:r>
            <a:r>
              <a:rPr lang="en-US" dirty="0" smtClean="0">
                <a:cs typeface="B Nazanin" panose="00000400000000000000" pitchFamily="2" charset="-78"/>
              </a:rPr>
              <a:t>T2*</a:t>
            </a:r>
            <a:r>
              <a:rPr lang="fa-IR" dirty="0" smtClean="0">
                <a:cs typeface="B Nazanin" panose="00000400000000000000" pitchFamily="2" charset="-78"/>
              </a:rPr>
              <a:t>- </a:t>
            </a:r>
            <a:r>
              <a:rPr lang="fa-IR" dirty="0">
                <a:cs typeface="B Nazanin" panose="00000400000000000000" pitchFamily="2" charset="-78"/>
              </a:rPr>
              <a:t>آنها در 3 </a:t>
            </a:r>
            <a:r>
              <a:rPr lang="en-US" dirty="0">
                <a:cs typeface="B Nazanin" panose="00000400000000000000" pitchFamily="2" charset="-78"/>
              </a:rPr>
              <a:t>T</a:t>
            </a:r>
            <a:r>
              <a:rPr lang="fa-IR" dirty="0">
                <a:cs typeface="B Nazanin" panose="00000400000000000000" pitchFamily="2" charset="-78"/>
              </a:rPr>
              <a:t> انجام داد و این مقادیر را به ترتیب در حدود 0.42 </a:t>
            </a:r>
            <a:r>
              <a:rPr lang="en-US" dirty="0" err="1">
                <a:cs typeface="B Nazanin" panose="00000400000000000000" pitchFamily="2" charset="-78"/>
              </a:rPr>
              <a:t>ms</a:t>
            </a:r>
            <a:r>
              <a:rPr lang="fa-IR" dirty="0">
                <a:cs typeface="B Nazanin" panose="00000400000000000000" pitchFamily="2" charset="-78"/>
              </a:rPr>
              <a:t>، </a:t>
            </a:r>
            <a:r>
              <a:rPr lang="en-US" dirty="0">
                <a:cs typeface="B Nazanin" panose="00000400000000000000" pitchFamily="2" charset="-78"/>
              </a:rPr>
              <a:t>0.29 </a:t>
            </a:r>
            <a:r>
              <a:rPr lang="en-US" dirty="0" err="1">
                <a:cs typeface="B Nazanin" panose="00000400000000000000" pitchFamily="2" charset="-78"/>
              </a:rPr>
              <a:t>ms</a:t>
            </a:r>
            <a:r>
              <a:rPr lang="fa-IR" dirty="0">
                <a:cs typeface="B Nazanin" panose="00000400000000000000" pitchFamily="2" charset="-78"/>
              </a:rPr>
              <a:t> و 2.81 </a:t>
            </a:r>
            <a:r>
              <a:rPr lang="en-US" dirty="0" err="1">
                <a:cs typeface="B Nazanin" panose="00000400000000000000" pitchFamily="2" charset="-78"/>
              </a:rPr>
              <a:t>ms</a:t>
            </a:r>
            <a:r>
              <a:rPr lang="fa-IR" dirty="0">
                <a:cs typeface="B Nazanin" panose="00000400000000000000" pitchFamily="2" charset="-78"/>
              </a:rPr>
              <a:t> برای اجزای آب حجیم، محدود و آزاد گزارش کرد. با توجه به این مقادیر، ما انتظار داریم مقدار </a:t>
            </a:r>
            <a:r>
              <a:rPr lang="en-US" dirty="0">
                <a:cs typeface="B Nazanin" panose="00000400000000000000" pitchFamily="2" charset="-78"/>
              </a:rPr>
              <a:t>T2</a:t>
            </a:r>
            <a:r>
              <a:rPr lang="fa-IR" dirty="0">
                <a:cs typeface="B Nazanin" panose="00000400000000000000" pitchFamily="2" charset="-78"/>
              </a:rPr>
              <a:t>⁎ کوتاه تری برای آب محدودتر در مقایسه با آب فله ای داشته باشد، به این معنی که آب محدود </a:t>
            </a:r>
            <a:r>
              <a:rPr lang="en-US" dirty="0">
                <a:cs typeface="B Nazanin" panose="00000400000000000000" pitchFamily="2" charset="-78"/>
              </a:rPr>
              <a:t>T2</a:t>
            </a:r>
            <a:r>
              <a:rPr lang="fa-IR" dirty="0">
                <a:cs typeface="B Nazanin" panose="00000400000000000000" pitchFamily="2" charset="-78"/>
              </a:rPr>
              <a:t>⁎ قطعا کمتر از 0.42 </a:t>
            </a:r>
            <a:r>
              <a:rPr lang="en-US" dirty="0" err="1">
                <a:cs typeface="B Nazanin" panose="00000400000000000000" pitchFamily="2" charset="-78"/>
              </a:rPr>
              <a:t>ms</a:t>
            </a:r>
            <a:r>
              <a:rPr lang="fa-IR" dirty="0">
                <a:cs typeface="B Nazanin" panose="00000400000000000000" pitchFamily="2" charset="-78"/>
              </a:rPr>
              <a:t> در 1.5 </a:t>
            </a:r>
            <a:r>
              <a:rPr lang="en-US" dirty="0">
                <a:cs typeface="B Nazanin" panose="00000400000000000000" pitchFamily="2" charset="-78"/>
              </a:rPr>
              <a:t>T</a:t>
            </a:r>
            <a:r>
              <a:rPr lang="fa-IR" dirty="0">
                <a:cs typeface="B Nazanin" panose="00000400000000000000" pitchFamily="2" charset="-78"/>
              </a:rPr>
              <a:t> است.</a:t>
            </a:r>
            <a:endParaRPr lang="en-US" dirty="0">
              <a:cs typeface="B Nazanin" panose="00000400000000000000" pitchFamily="2" charset="-78"/>
            </a:endParaRPr>
          </a:p>
          <a:p>
            <a:pPr algn="r" rtl="1"/>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14179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sp>
        <p:nvSpPr>
          <p:cNvPr id="3" name="Content Placeholder 2"/>
          <p:cNvSpPr>
            <a:spLocks noGrp="1"/>
          </p:cNvSpPr>
          <p:nvPr>
            <p:ph idx="1"/>
          </p:nvPr>
        </p:nvSpPr>
        <p:spPr>
          <a:xfrm>
            <a:off x="1295402" y="2556931"/>
            <a:ext cx="9601196" cy="3754221"/>
          </a:xfrm>
        </p:spPr>
        <p:txBody>
          <a:bodyPr>
            <a:normAutofit fontScale="92500" lnSpcReduction="10000"/>
          </a:bodyPr>
          <a:lstStyle/>
          <a:p>
            <a:pPr algn="r" rtl="1"/>
            <a:r>
              <a:rPr lang="fa-IR" sz="2000" dirty="0">
                <a:cs typeface="B Nazanin" panose="00000400000000000000" pitchFamily="2" charset="-78"/>
              </a:rPr>
              <a:t>بنابراین، می توان به سادگی محاسبه کرد که </a:t>
            </a:r>
            <a:r>
              <a:rPr lang="en-US" sz="2000" dirty="0">
                <a:cs typeface="B Nazanin" panose="00000400000000000000" pitchFamily="2" charset="-78"/>
              </a:rPr>
              <a:t>TE</a:t>
            </a:r>
            <a:r>
              <a:rPr lang="fa-IR" sz="2000" dirty="0">
                <a:cs typeface="B Nazanin" panose="00000400000000000000" pitchFamily="2" charset="-78"/>
              </a:rPr>
              <a:t> استفاده شده ما (1.29 میلی ثانیه) به 95٪ از دست دادن سیگنال آب </a:t>
            </a:r>
            <a:r>
              <a:rPr lang="fa-IR" sz="2000" dirty="0" smtClean="0">
                <a:cs typeface="B Nazanin" panose="00000400000000000000" pitchFamily="2" charset="-78"/>
              </a:rPr>
              <a:t>باند شده </a:t>
            </a:r>
            <a:r>
              <a:rPr lang="fa-IR" sz="2000" dirty="0">
                <a:cs typeface="B Nazanin" panose="00000400000000000000" pitchFamily="2" charset="-78"/>
              </a:rPr>
              <a:t>می رسد که نشان می دهد دنباله پالس </a:t>
            </a:r>
            <a:r>
              <a:rPr lang="en-US" sz="2000" dirty="0">
                <a:cs typeface="B Nazanin" panose="00000400000000000000" pitchFamily="2" charset="-78"/>
              </a:rPr>
              <a:t>STE</a:t>
            </a:r>
            <a:r>
              <a:rPr lang="fa-IR" sz="2000" dirty="0">
                <a:cs typeface="B Nazanin" panose="00000400000000000000" pitchFamily="2" charset="-78"/>
              </a:rPr>
              <a:t> عمدتاً سیگنال از اجزای آب آزاد را می گیرد</a:t>
            </a:r>
            <a:r>
              <a:rPr lang="fa-IR" sz="2000" dirty="0" smtClean="0">
                <a:cs typeface="B Nazanin" panose="00000400000000000000" pitchFamily="2" charset="-78"/>
              </a:rPr>
              <a:t>.</a:t>
            </a:r>
          </a:p>
          <a:p>
            <a:pPr algn="r" rtl="1"/>
            <a:r>
              <a:rPr lang="fa-IR" sz="2000" dirty="0" smtClean="0">
                <a:cs typeface="B Nazanin" panose="00000400000000000000" pitchFamily="2" charset="-78"/>
              </a:rPr>
              <a:t>تا جایی که ما می دانیم، این اولین مطالعه ای است که مقادیر </a:t>
            </a:r>
            <a:r>
              <a:rPr lang="en-US" sz="2000" dirty="0" smtClean="0">
                <a:cs typeface="B Nazanin" panose="00000400000000000000" pitchFamily="2" charset="-78"/>
              </a:rPr>
              <a:t>T1</a:t>
            </a:r>
            <a:r>
              <a:rPr lang="fa-IR" sz="2000" dirty="0" smtClean="0">
                <a:cs typeface="B Nazanin" panose="00000400000000000000" pitchFamily="2" charset="-78"/>
              </a:rPr>
              <a:t> آب آزاد کورتکس استخوان را با استفاده ازسکانس های رایج موجود در کلینیک ها تعیین می کند. تنها مطالعه ای برای تعیین کمیت متمایز مقادیر </a:t>
            </a:r>
            <a:r>
              <a:rPr lang="en-US" sz="2000" dirty="0" smtClean="0">
                <a:cs typeface="B Nazanin" panose="00000400000000000000" pitchFamily="2" charset="-78"/>
              </a:rPr>
              <a:t>T1</a:t>
            </a:r>
            <a:r>
              <a:rPr lang="fa-IR" sz="2000" dirty="0" smtClean="0">
                <a:cs typeface="B Nazanin" panose="00000400000000000000" pitchFamily="2" charset="-78"/>
              </a:rPr>
              <a:t> آب آزاد کورتکس استخوان توسط هورچ و همکارانش در خارج از بدن انجام شد. آنها مطالعه خود را بر روی کورتکس استخوان جسد انسان در 4.7 </a:t>
            </a:r>
            <a:r>
              <a:rPr lang="en-US" sz="2000" dirty="0" smtClean="0">
                <a:cs typeface="B Nazanin" panose="00000400000000000000" pitchFamily="2" charset="-78"/>
              </a:rPr>
              <a:t>T</a:t>
            </a:r>
            <a:r>
              <a:rPr lang="fa-IR" sz="2000" dirty="0" smtClean="0">
                <a:cs typeface="B Nazanin" panose="00000400000000000000" pitchFamily="2" charset="-78"/>
              </a:rPr>
              <a:t> دنبال کردند که در آن زمان آرامش طولی آب آزاد کورتکس استخوان را اندازه‌گیری کردند. آنها پالس های آماده سازی </a:t>
            </a:r>
            <a:r>
              <a:rPr lang="en-US" sz="2000" dirty="0" smtClean="0">
                <a:cs typeface="B Nazanin" panose="00000400000000000000" pitchFamily="2" charset="-78"/>
              </a:rPr>
              <a:t>Inversion Recovery (IR)</a:t>
            </a:r>
            <a:r>
              <a:rPr lang="fa-IR" sz="2000" dirty="0" smtClean="0">
                <a:cs typeface="B Nazanin" panose="00000400000000000000" pitchFamily="2" charset="-78"/>
              </a:rPr>
              <a:t> را با 24 زمان بازیابی مختلف قبل از اکتساب </a:t>
            </a:r>
            <a:r>
              <a:rPr lang="en-US" sz="2000" dirty="0" smtClean="0">
                <a:cs typeface="B Nazanin" panose="00000400000000000000" pitchFamily="2" charset="-78"/>
              </a:rPr>
              <a:t>CPMG</a:t>
            </a:r>
            <a:r>
              <a:rPr lang="fa-IR" sz="2000" dirty="0" smtClean="0">
                <a:cs typeface="B Nazanin" panose="00000400000000000000" pitchFamily="2" charset="-78"/>
              </a:rPr>
              <a:t> انجام دادند که در نهایت با یک طیف دو بعدی </a:t>
            </a:r>
            <a:r>
              <a:rPr lang="en-US" sz="2000" dirty="0" smtClean="0">
                <a:cs typeface="B Nazanin" panose="00000400000000000000" pitchFamily="2" charset="-78"/>
              </a:rPr>
              <a:t>T1 T2</a:t>
            </a:r>
            <a:r>
              <a:rPr lang="fa-IR" sz="2000" dirty="0" smtClean="0">
                <a:cs typeface="B Nazanin" panose="00000400000000000000" pitchFamily="2" charset="-78"/>
              </a:rPr>
              <a:t> نصب شد. با دانستن مقدار </a:t>
            </a:r>
            <a:r>
              <a:rPr lang="en-US" sz="2000" dirty="0" smtClean="0">
                <a:cs typeface="B Nazanin" panose="00000400000000000000" pitchFamily="2" charset="-78"/>
              </a:rPr>
              <a:t>T2</a:t>
            </a:r>
            <a:r>
              <a:rPr lang="fa-IR" sz="2000" dirty="0" smtClean="0">
                <a:cs typeface="B Nazanin" panose="00000400000000000000" pitchFamily="2" charset="-78"/>
              </a:rPr>
              <a:t> متناظر آب آزاد از طیف </a:t>
            </a:r>
            <a:r>
              <a:rPr lang="en-US" sz="2000" dirty="0" smtClean="0">
                <a:cs typeface="B Nazanin" panose="00000400000000000000" pitchFamily="2" charset="-78"/>
              </a:rPr>
              <a:t>T2</a:t>
            </a:r>
            <a:r>
              <a:rPr lang="fa-IR" sz="2000" dirty="0" smtClean="0">
                <a:cs typeface="B Nazanin" panose="00000400000000000000" pitchFamily="2" charset="-78"/>
              </a:rPr>
              <a:t> که قبلاً به دست آمده بود، </a:t>
            </a:r>
            <a:r>
              <a:rPr lang="en-US" sz="2000" dirty="0" smtClean="0">
                <a:cs typeface="B Nazanin" panose="00000400000000000000" pitchFamily="2" charset="-78"/>
              </a:rPr>
              <a:t>T1</a:t>
            </a:r>
            <a:r>
              <a:rPr lang="fa-IR" sz="2000" dirty="0" smtClean="0">
                <a:cs typeface="B Nazanin" panose="00000400000000000000" pitchFamily="2" charset="-78"/>
              </a:rPr>
              <a:t> آب آزاد در استخوان کورتکس انسان را در محدوده 500-1000 میلی ثانیه تشخیص دادند. تفاوت مشاهده شده بین مقادیر </a:t>
            </a:r>
            <a:r>
              <a:rPr lang="en-US" sz="2000" dirty="0" smtClean="0">
                <a:cs typeface="B Nazanin" panose="00000400000000000000" pitchFamily="2" charset="-78"/>
              </a:rPr>
              <a:t>T1</a:t>
            </a:r>
            <a:r>
              <a:rPr lang="fa-IR" sz="2000" dirty="0" smtClean="0">
                <a:cs typeface="B Nazanin" panose="00000400000000000000" pitchFamily="2" charset="-78"/>
              </a:rPr>
              <a:t> گزارش شده آنها (500 1000 میلی ثانیه) و نتایج ما (172.5±33.1) ناشی از تفاوت در قدرت میدان مغناطیسی اصلی (</a:t>
            </a:r>
            <a:r>
              <a:rPr lang="en-US" sz="2000" dirty="0" smtClean="0">
                <a:cs typeface="B Nazanin" panose="00000400000000000000" pitchFamily="2" charset="-78"/>
              </a:rPr>
              <a:t>B0</a:t>
            </a:r>
            <a:r>
              <a:rPr lang="fa-IR" sz="2000" dirty="0" smtClean="0">
                <a:cs typeface="B Nazanin" panose="00000400000000000000" pitchFamily="2" charset="-78"/>
              </a:rPr>
              <a:t>) است. با انجام آزمایش‌ها در میدان‌های مغناطیسی بالاتر، تفاوت بین فرکانس حرکتی طبیعی و فرکانس لامور افزایش می‌یابد. بنابراین، افزایش مقادیر آرامش </a:t>
            </a:r>
            <a:r>
              <a:rPr lang="en-US" sz="2000" dirty="0" smtClean="0">
                <a:cs typeface="B Nazanin" panose="00000400000000000000" pitchFamily="2" charset="-78"/>
              </a:rPr>
              <a:t>T1</a:t>
            </a:r>
            <a:r>
              <a:rPr lang="fa-IR" sz="2000" dirty="0" smtClean="0">
                <a:cs typeface="B Nazanin" panose="00000400000000000000" pitchFamily="2" charset="-78"/>
              </a:rPr>
              <a:t> انتظار می رود.</a:t>
            </a:r>
            <a:endParaRPr lang="en-US" sz="2000" dirty="0" smtClean="0">
              <a:cs typeface="B Nazanin" panose="00000400000000000000" pitchFamily="2" charset="-78"/>
            </a:endParaRPr>
          </a:p>
          <a:p>
            <a:pPr algn="r" rtl="1"/>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162107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sp>
        <p:nvSpPr>
          <p:cNvPr id="3" name="Content Placeholder 2"/>
          <p:cNvSpPr>
            <a:spLocks noGrp="1"/>
          </p:cNvSpPr>
          <p:nvPr>
            <p:ph idx="1"/>
          </p:nvPr>
        </p:nvSpPr>
        <p:spPr/>
        <p:txBody>
          <a:bodyPr>
            <a:normAutofit fontScale="92500" lnSpcReduction="20000"/>
          </a:bodyPr>
          <a:lstStyle/>
          <a:p>
            <a:pPr algn="r" rtl="1"/>
            <a:r>
              <a:rPr lang="fa-IR" dirty="0">
                <a:cs typeface="B Nazanin" panose="00000400000000000000" pitchFamily="2" charset="-78"/>
              </a:rPr>
              <a:t>به غیر از مطالعه هورچ و همکاران. آثار دیگری در ادبیات وجود دارد که زمان آرامش طولی آب کامل (آب حجیم) را </a:t>
            </a:r>
            <a:r>
              <a:rPr lang="fa-IR" dirty="0" smtClean="0">
                <a:cs typeface="B Nazanin" panose="00000400000000000000" pitchFamily="2" charset="-78"/>
              </a:rPr>
              <a:t>درکورتکس استخوان </a:t>
            </a:r>
            <a:r>
              <a:rPr lang="fa-IR" dirty="0">
                <a:cs typeface="B Nazanin" panose="00000400000000000000" pitchFamily="2" charset="-78"/>
              </a:rPr>
              <a:t>و بدون در نظر گرفتن تمایز </a:t>
            </a:r>
            <a:r>
              <a:rPr lang="fa-IR" dirty="0" smtClean="0">
                <a:cs typeface="B Nazanin" panose="00000400000000000000" pitchFamily="2" charset="-78"/>
              </a:rPr>
              <a:t>بین منافذ‌ پروتون </a:t>
            </a:r>
            <a:r>
              <a:rPr lang="fa-IR" dirty="0">
                <a:cs typeface="B Nazanin" panose="00000400000000000000" pitchFamily="2" charset="-78"/>
              </a:rPr>
              <a:t>آب </a:t>
            </a:r>
            <a:r>
              <a:rPr lang="fa-IR" dirty="0" smtClean="0">
                <a:cs typeface="B Nazanin" panose="00000400000000000000" pitchFamily="2" charset="-78"/>
              </a:rPr>
              <a:t>باند شده </a:t>
            </a:r>
            <a:r>
              <a:rPr lang="fa-IR" dirty="0">
                <a:cs typeface="B Nazanin" panose="00000400000000000000" pitchFamily="2" charset="-78"/>
              </a:rPr>
              <a:t>و آزاد اندازه‌گیری کرده‌اند.</a:t>
            </a:r>
            <a:endParaRPr lang="en-US" dirty="0">
              <a:cs typeface="B Nazanin" panose="00000400000000000000" pitchFamily="2" charset="-78"/>
            </a:endParaRPr>
          </a:p>
          <a:p>
            <a:pPr algn="r" rtl="1"/>
            <a:r>
              <a:rPr lang="en-US" dirty="0" err="1">
                <a:cs typeface="B Nazanin" panose="00000400000000000000" pitchFamily="2" charset="-78"/>
              </a:rPr>
              <a:t>Techawiboonwang</a:t>
            </a:r>
            <a:r>
              <a:rPr lang="fa-IR" dirty="0">
                <a:cs typeface="B Nazanin" panose="00000400000000000000" pitchFamily="2" charset="-78"/>
              </a:rPr>
              <a:t> و همکاران. [18]، دو و همکاران. و رایچرت و همکاران. میانگین </a:t>
            </a:r>
            <a:r>
              <a:rPr lang="en-US" dirty="0">
                <a:cs typeface="B Nazanin" panose="00000400000000000000" pitchFamily="2" charset="-78"/>
              </a:rPr>
              <a:t>T1</a:t>
            </a:r>
            <a:r>
              <a:rPr lang="fa-IR" dirty="0">
                <a:cs typeface="B Nazanin" panose="00000400000000000000" pitchFamily="2" charset="-78"/>
              </a:rPr>
              <a:t>-مقادیر 398 ± 7 </a:t>
            </a:r>
            <a:r>
              <a:rPr lang="en-US" dirty="0" err="1">
                <a:cs typeface="B Nazanin" panose="00000400000000000000" pitchFamily="2" charset="-78"/>
              </a:rPr>
              <a:t>ms</a:t>
            </a:r>
            <a:r>
              <a:rPr lang="fa-IR" dirty="0">
                <a:cs typeface="B Nazanin" panose="00000400000000000000" pitchFamily="2" charset="-78"/>
              </a:rPr>
              <a:t> در 3 </a:t>
            </a:r>
            <a:r>
              <a:rPr lang="en-US" dirty="0">
                <a:cs typeface="B Nazanin" panose="00000400000000000000" pitchFamily="2" charset="-78"/>
              </a:rPr>
              <a:t>T</a:t>
            </a:r>
            <a:r>
              <a:rPr lang="fa-IR" dirty="0">
                <a:cs typeface="B Nazanin" panose="00000400000000000000" pitchFamily="2" charset="-78"/>
              </a:rPr>
              <a:t>، </a:t>
            </a:r>
            <a:r>
              <a:rPr lang="en-US" dirty="0">
                <a:cs typeface="B Nazanin" panose="00000400000000000000" pitchFamily="2" charset="-78"/>
              </a:rPr>
              <a:t>223 ± 11 </a:t>
            </a:r>
            <a:r>
              <a:rPr lang="en-US" dirty="0" err="1">
                <a:cs typeface="B Nazanin" panose="00000400000000000000" pitchFamily="2" charset="-78"/>
              </a:rPr>
              <a:t>ms</a:t>
            </a:r>
            <a:r>
              <a:rPr lang="fa-IR" dirty="0">
                <a:cs typeface="B Nazanin" panose="00000400000000000000" pitchFamily="2" charset="-78"/>
              </a:rPr>
              <a:t> در 3 </a:t>
            </a:r>
            <a:r>
              <a:rPr lang="en-US" dirty="0">
                <a:cs typeface="B Nazanin" panose="00000400000000000000" pitchFamily="2" charset="-78"/>
              </a:rPr>
              <a:t>T</a:t>
            </a:r>
            <a:r>
              <a:rPr lang="fa-IR" dirty="0">
                <a:cs typeface="B Nazanin" panose="00000400000000000000" pitchFamily="2" charset="-78"/>
              </a:rPr>
              <a:t>، و محدوده 140-260 </a:t>
            </a:r>
            <a:r>
              <a:rPr lang="en-US" dirty="0" err="1">
                <a:cs typeface="B Nazanin" panose="00000400000000000000" pitchFamily="2" charset="-78"/>
              </a:rPr>
              <a:t>ms</a:t>
            </a:r>
            <a:r>
              <a:rPr lang="fa-IR" dirty="0">
                <a:cs typeface="B Nazanin" panose="00000400000000000000" pitchFamily="2" charset="-78"/>
              </a:rPr>
              <a:t> در 1.5 </a:t>
            </a:r>
            <a:r>
              <a:rPr lang="en-US" dirty="0">
                <a:cs typeface="B Nazanin" panose="00000400000000000000" pitchFamily="2" charset="-78"/>
              </a:rPr>
              <a:t>T</a:t>
            </a:r>
            <a:r>
              <a:rPr lang="fa-IR" dirty="0">
                <a:cs typeface="B Nazanin" panose="00000400000000000000" pitchFamily="2" charset="-78"/>
              </a:rPr>
              <a:t> برای آب استخوان قشر به ترتیب گزارش شده است. آنها از توالی پالس </a:t>
            </a:r>
            <a:r>
              <a:rPr lang="en-US" dirty="0">
                <a:cs typeface="B Nazanin" panose="00000400000000000000" pitchFamily="2" charset="-78"/>
              </a:rPr>
              <a:t>UTE</a:t>
            </a:r>
            <a:r>
              <a:rPr lang="fa-IR" dirty="0">
                <a:cs typeface="B Nazanin" panose="00000400000000000000" pitchFamily="2" charset="-78"/>
              </a:rPr>
              <a:t> بازیابی اشباع برای اهداف کمیت </a:t>
            </a:r>
            <a:r>
              <a:rPr lang="en-US" dirty="0">
                <a:cs typeface="B Nazanin" panose="00000400000000000000" pitchFamily="2" charset="-78"/>
              </a:rPr>
              <a:t>T1</a:t>
            </a:r>
            <a:r>
              <a:rPr lang="fa-IR" dirty="0">
                <a:cs typeface="B Nazanin" panose="00000400000000000000" pitchFamily="2" charset="-78"/>
              </a:rPr>
              <a:t> خود استفاده کردند. حمیدرضا صالحه راد و همکاران. (2011) کمیت </a:t>
            </a:r>
            <a:r>
              <a:rPr lang="en-US" dirty="0">
                <a:cs typeface="B Nazanin" panose="00000400000000000000" pitchFamily="2" charset="-78"/>
              </a:rPr>
              <a:t>T1</a:t>
            </a:r>
            <a:r>
              <a:rPr lang="fa-IR" dirty="0">
                <a:cs typeface="B Nazanin" panose="00000400000000000000" pitchFamily="2" charset="-78"/>
              </a:rPr>
              <a:t> آب حجیم </a:t>
            </a:r>
            <a:r>
              <a:rPr lang="fa-IR" dirty="0" smtClean="0">
                <a:cs typeface="B Nazanin" panose="00000400000000000000" pitchFamily="2" charset="-78"/>
              </a:rPr>
              <a:t>کورتکس استخوان </a:t>
            </a:r>
            <a:r>
              <a:rPr lang="fa-IR" dirty="0">
                <a:cs typeface="B Nazanin" panose="00000400000000000000" pitchFamily="2" charset="-78"/>
              </a:rPr>
              <a:t>را با استفاده از توالی پالس </a:t>
            </a:r>
            <a:r>
              <a:rPr lang="en-US" dirty="0">
                <a:cs typeface="B Nazanin" panose="00000400000000000000" pitchFamily="2" charset="-78"/>
              </a:rPr>
              <a:t>UTE</a:t>
            </a:r>
            <a:r>
              <a:rPr lang="fa-IR" dirty="0">
                <a:cs typeface="B Nazanin" panose="00000400000000000000" pitchFamily="2" charset="-78"/>
              </a:rPr>
              <a:t> و روش کمی سازی </a:t>
            </a:r>
            <a:r>
              <a:rPr lang="en-US" dirty="0">
                <a:cs typeface="B Nazanin" panose="00000400000000000000" pitchFamily="2" charset="-78"/>
              </a:rPr>
              <a:t>T1</a:t>
            </a:r>
            <a:r>
              <a:rPr lang="fa-IR" dirty="0">
                <a:cs typeface="B Nazanin" panose="00000400000000000000" pitchFamily="2" charset="-78"/>
              </a:rPr>
              <a:t> دوگانه انجام دادند، جایی که میانگین </a:t>
            </a:r>
            <a:r>
              <a:rPr lang="en-US" dirty="0">
                <a:cs typeface="B Nazanin" panose="00000400000000000000" pitchFamily="2" charset="-78"/>
              </a:rPr>
              <a:t>T1</a:t>
            </a:r>
            <a:r>
              <a:rPr lang="fa-IR" dirty="0">
                <a:cs typeface="B Nazanin" panose="00000400000000000000" pitchFamily="2" charset="-78"/>
              </a:rPr>
              <a:t>-مقدار 45 ± 302 میلی ثانیه را گزارش کردند. همانطور که به وضوح نتیجه گیری شد، نتایج ما با مقادیر گزارش شده قبلی در ادبیات مطابقت خوبی دارد. تمام تلاش‌های موجود برای تعیین کمیت </a:t>
            </a:r>
            <a:r>
              <a:rPr lang="en-US" dirty="0">
                <a:cs typeface="B Nazanin" panose="00000400000000000000" pitchFamily="2" charset="-78"/>
              </a:rPr>
              <a:t>T1</a:t>
            </a:r>
            <a:r>
              <a:rPr lang="fa-IR" dirty="0">
                <a:cs typeface="B Nazanin" panose="00000400000000000000" pitchFamily="2" charset="-78"/>
              </a:rPr>
              <a:t> آب </a:t>
            </a:r>
            <a:r>
              <a:rPr lang="fa-IR" dirty="0" smtClean="0">
                <a:cs typeface="B Nazanin" panose="00000400000000000000" pitchFamily="2" charset="-78"/>
              </a:rPr>
              <a:t>استخوان کورتکسدر </a:t>
            </a:r>
            <a:r>
              <a:rPr lang="fa-IR" dirty="0">
                <a:cs typeface="B Nazanin" panose="00000400000000000000" pitchFamily="2" charset="-78"/>
              </a:rPr>
              <a:t>جدول زیر خلاصه شده است:</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211377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sp>
        <p:nvSpPr>
          <p:cNvPr id="3" name="Content Placeholder 2"/>
          <p:cNvSpPr>
            <a:spLocks noGrp="1"/>
          </p:cNvSpPr>
          <p:nvPr>
            <p:ph idx="1"/>
          </p:nvPr>
        </p:nvSpPr>
        <p:spPr/>
        <p:txBody>
          <a:bodyPr/>
          <a:lstStyle/>
          <a:p>
            <a:pPr algn="r" rtl="1"/>
            <a:r>
              <a:rPr lang="fa-IR" dirty="0">
                <a:cs typeface="B Nazanin" panose="00000400000000000000" pitchFamily="2" charset="-78"/>
              </a:rPr>
              <a:t>باید توجه داشت که تمام مطالعات </a:t>
            </a:r>
            <a:r>
              <a:rPr lang="en-US" dirty="0">
                <a:cs typeface="B Nazanin" panose="00000400000000000000" pitchFamily="2" charset="-78"/>
              </a:rPr>
              <a:t>in vivo</a:t>
            </a:r>
            <a:r>
              <a:rPr lang="fa-IR" dirty="0">
                <a:cs typeface="B Nazanin" panose="00000400000000000000" pitchFamily="2" charset="-78"/>
              </a:rPr>
              <a:t> فهرست شده در جدول 2، به غیر از مطالعه فعلی، از توالی پالس </a:t>
            </a:r>
            <a:r>
              <a:rPr lang="en-US" dirty="0">
                <a:cs typeface="B Nazanin" panose="00000400000000000000" pitchFamily="2" charset="-78"/>
              </a:rPr>
              <a:t>UTE</a:t>
            </a:r>
            <a:r>
              <a:rPr lang="fa-IR" dirty="0">
                <a:cs typeface="B Nazanin" panose="00000400000000000000" pitchFamily="2" charset="-78"/>
              </a:rPr>
              <a:t> استفاده کرده اند که به راحتی در محیط های بالینی </a:t>
            </a:r>
            <a:r>
              <a:rPr lang="en-US" dirty="0">
                <a:cs typeface="B Nazanin" panose="00000400000000000000" pitchFamily="2" charset="-78"/>
              </a:rPr>
              <a:t>MR</a:t>
            </a:r>
            <a:r>
              <a:rPr lang="fa-IR" dirty="0">
                <a:cs typeface="B Nazanin" panose="00000400000000000000" pitchFamily="2" charset="-78"/>
              </a:rPr>
              <a:t> در دسترس نیستند. </a:t>
            </a:r>
          </a:p>
          <a:p>
            <a:pPr algn="r" rtl="1"/>
            <a:r>
              <a:rPr lang="fa-IR" dirty="0" smtClean="0">
                <a:cs typeface="B Nazanin" panose="00000400000000000000" pitchFamily="2" charset="-78"/>
              </a:rPr>
              <a:t> </a:t>
            </a:r>
            <a:r>
              <a:rPr lang="fa-IR" dirty="0">
                <a:cs typeface="B Nazanin" panose="00000400000000000000" pitchFamily="2" charset="-78"/>
              </a:rPr>
              <a:t>در دسترس بودن روش پیشنهادی (</a:t>
            </a:r>
            <a:r>
              <a:rPr lang="en-US" dirty="0">
                <a:cs typeface="B Nazanin" panose="00000400000000000000" pitchFamily="2" charset="-78"/>
              </a:rPr>
              <a:t>STE</a:t>
            </a:r>
            <a:r>
              <a:rPr lang="fa-IR" dirty="0">
                <a:cs typeface="B Nazanin" panose="00000400000000000000" pitchFamily="2" charset="-78"/>
              </a:rPr>
              <a:t>) در تمام کلینیک‌ها با کل زمان اسکن کمتر از 20 دقیقه (در محدوده بالینی قرار دارد) علاوه بر این سودمند است. مقادیر </a:t>
            </a:r>
            <a:r>
              <a:rPr lang="en-US" dirty="0">
                <a:cs typeface="B Nazanin" panose="00000400000000000000" pitchFamily="2" charset="-78"/>
              </a:rPr>
              <a:t>T1</a:t>
            </a:r>
            <a:r>
              <a:rPr lang="fa-IR" dirty="0">
                <a:cs typeface="B Nazanin" panose="00000400000000000000" pitchFamily="2" charset="-78"/>
              </a:rPr>
              <a:t> بدست‌آمده در این مطالعه برای کمی‌سازی غلظت </a:t>
            </a:r>
            <a:r>
              <a:rPr lang="fa-IR" dirty="0" smtClean="0">
                <a:cs typeface="B Nazanin" panose="00000400000000000000" pitchFamily="2" charset="-78"/>
              </a:rPr>
              <a:t>آب آزاد کورتکس استخوان </a:t>
            </a:r>
            <a:r>
              <a:rPr lang="fa-IR" dirty="0">
                <a:cs typeface="B Nazanin" panose="00000400000000000000" pitchFamily="2" charset="-78"/>
              </a:rPr>
              <a:t>در کار تحقیقاتی </a:t>
            </a:r>
            <a:r>
              <a:rPr lang="fa-IR" dirty="0" smtClean="0">
                <a:cs typeface="B Nazanin" panose="00000400000000000000" pitchFamily="2" charset="-78"/>
              </a:rPr>
              <a:t>بعدی </a:t>
            </a:r>
            <a:r>
              <a:rPr lang="fa-IR" dirty="0">
                <a:cs typeface="B Nazanin" panose="00000400000000000000" pitchFamily="2" charset="-78"/>
              </a:rPr>
              <a:t>استفاده خواهد شد.</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699073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4. Discussions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3147701" y="2557463"/>
            <a:ext cx="5896598" cy="3317875"/>
          </a:xfrm>
        </p:spPr>
      </p:pic>
    </p:spTree>
    <p:extLst>
      <p:ext uri="{BB962C8B-B14F-4D97-AF65-F5344CB8AC3E}">
        <p14:creationId xmlns:p14="http://schemas.microsoft.com/office/powerpoint/2010/main" val="386043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Calibri" panose="020F0502020204030204" pitchFamily="34" charset="0"/>
                <a:cs typeface="Calibri" panose="020F0502020204030204" pitchFamily="34" charset="0"/>
              </a:rPr>
              <a:t>Conclusions</a:t>
            </a:r>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در مطالعه حاضر، ریلکسومتری </a:t>
            </a:r>
            <a:r>
              <a:rPr lang="en-US" dirty="0" smtClean="0">
                <a:cs typeface="B Nazanin" panose="00000400000000000000" pitchFamily="2" charset="-78"/>
              </a:rPr>
              <a:t>T1</a:t>
            </a:r>
            <a:r>
              <a:rPr lang="fa-IR" dirty="0" smtClean="0">
                <a:cs typeface="B Nazanin" panose="00000400000000000000" pitchFamily="2" charset="-78"/>
              </a:rPr>
              <a:t> </a:t>
            </a:r>
            <a:r>
              <a:rPr lang="fa-IR" dirty="0">
                <a:cs typeface="B Nazanin" panose="00000400000000000000" pitchFamily="2" charset="-78"/>
              </a:rPr>
              <a:t>آب </a:t>
            </a:r>
            <a:r>
              <a:rPr lang="fa-IR" dirty="0" smtClean="0">
                <a:cs typeface="B Nazanin" panose="00000400000000000000" pitchFamily="2" charset="-78"/>
              </a:rPr>
              <a:t>آزاد کورتکس استخوان </a:t>
            </a:r>
            <a:r>
              <a:rPr lang="fa-IR" dirty="0">
                <a:cs typeface="B Nazanin" panose="00000400000000000000" pitchFamily="2" charset="-78"/>
              </a:rPr>
              <a:t>با استفاده از تصویربرداری </a:t>
            </a:r>
            <a:r>
              <a:rPr lang="en-US" dirty="0">
                <a:cs typeface="B Nazanin" panose="00000400000000000000" pitchFamily="2" charset="-78"/>
              </a:rPr>
              <a:t>STE</a:t>
            </a:r>
            <a:r>
              <a:rPr lang="fa-IR" dirty="0">
                <a:cs typeface="B Nazanin" panose="00000400000000000000" pitchFamily="2" charset="-78"/>
              </a:rPr>
              <a:t> نشان داده شد که قادر به مدل‌سازی تغییرات </a:t>
            </a:r>
            <a:r>
              <a:rPr lang="en-US" dirty="0">
                <a:cs typeface="B Nazanin" panose="00000400000000000000" pitchFamily="2" charset="-78"/>
              </a:rPr>
              <a:t>T1</a:t>
            </a:r>
            <a:r>
              <a:rPr lang="fa-IR" dirty="0">
                <a:cs typeface="B Nazanin" panose="00000400000000000000" pitchFamily="2" charset="-78"/>
              </a:rPr>
              <a:t> با توجه به سن، پیش‌بینی زوال‌های مرتبط با سن استخوان قشر مغز است. توالی پالس </a:t>
            </a:r>
            <a:r>
              <a:rPr lang="en-US" dirty="0">
                <a:cs typeface="B Nazanin" panose="00000400000000000000" pitchFamily="2" charset="-78"/>
              </a:rPr>
              <a:t>STE</a:t>
            </a:r>
            <a:r>
              <a:rPr lang="fa-IR" dirty="0">
                <a:cs typeface="B Nazanin" panose="00000400000000000000" pitchFamily="2" charset="-78"/>
              </a:rPr>
              <a:t> می تواند به عنوان یک جایگزین مناسب در تعیین کمیت پارامترهای استخوان قشر در داخل بدن با مزایای در دسترس بودن بالینی گسترده و مقرون به صرفه بودن مورد استفاده قرار گیرد.</a:t>
            </a:r>
            <a:endParaRPr lang="en-US" dirty="0">
              <a:cs typeface="B Nazanin" panose="00000400000000000000" pitchFamily="2" charset="-78"/>
            </a:endParaRP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69860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fa-IR" sz="4000" b="1" dirty="0">
                <a:ln/>
                <a:solidFill>
                  <a:schemeClr val="accent4"/>
                </a:solidFill>
                <a:cs typeface="B Nazanin" panose="00000400000000000000" pitchFamily="2" charset="-78"/>
              </a:rPr>
              <a:t>بررسی ماکروسکوپی استخوان</a:t>
            </a:r>
            <a:endParaRPr lang="en-US" sz="4000" b="1" dirty="0">
              <a:ln/>
              <a:solidFill>
                <a:schemeClr val="accent4"/>
              </a:solidFill>
              <a:cs typeface="B Nazanin" panose="00000400000000000000" pitchFamily="2" charset="-78"/>
            </a:endParaRPr>
          </a:p>
        </p:txBody>
      </p:sp>
      <p:sp>
        <p:nvSpPr>
          <p:cNvPr id="5" name="Content Placeholder 4"/>
          <p:cNvSpPr>
            <a:spLocks noGrp="1"/>
          </p:cNvSpPr>
          <p:nvPr>
            <p:ph idx="1"/>
          </p:nvPr>
        </p:nvSpPr>
        <p:spPr>
          <a:xfrm>
            <a:off x="1032235" y="2556932"/>
            <a:ext cx="9864362" cy="3636478"/>
          </a:xfrm>
        </p:spPr>
        <p:txBody>
          <a:bodyPr>
            <a:normAutofit fontScale="92500" lnSpcReduction="20000"/>
          </a:bodyPr>
          <a:lstStyle/>
          <a:p>
            <a:pPr algn="just" rtl="1"/>
            <a:r>
              <a:rPr lang="fa-IR" b="1" dirty="0">
                <a:cs typeface="B Nazanin" panose="00000400000000000000" pitchFamily="2" charset="-78"/>
              </a:rPr>
              <a:t>استخوانهای فشرده یا </a:t>
            </a:r>
            <a:r>
              <a:rPr lang="fa-IR" b="1" dirty="0" smtClean="0">
                <a:cs typeface="B Nazanin" panose="00000400000000000000" pitchFamily="2" charset="-78"/>
              </a:rPr>
              <a:t>کورتیکال:</a:t>
            </a:r>
          </a:p>
          <a:p>
            <a:pPr algn="just" rtl="1"/>
            <a:r>
              <a:rPr lang="fa-IR" dirty="0">
                <a:cs typeface="B Nazanin" panose="00000400000000000000" pitchFamily="2" charset="-78"/>
              </a:rPr>
              <a:t>لایه بیرونی استخوانهای بدن از استخوانهای فشرده می باشد که با تخلخل کمی که دارند، به استخوانها ظاهر سفید، محکم و صافی می دهند. این استخوانها دارای ۵ تا ۳۰ درصد تخلخل بوده و بیشتر از ۸۰ درصد اسکلت بدن را تشکیل می دهند. استخوانهای کورتیکال دارای ساختار بسیار محکمی هستند و در آن ها قرار گرفتن سیستم های هاورسی به صورت متراکم و فشرده می باشد.</a:t>
            </a:r>
            <a:r>
              <a:rPr lang="fa-IR" b="1" dirty="0">
                <a:cs typeface="B Nazanin" panose="00000400000000000000" pitchFamily="2" charset="-78"/>
              </a:rPr>
              <a:t> </a:t>
            </a:r>
            <a:endParaRPr lang="fa-IR" b="1" dirty="0" smtClean="0">
              <a:cs typeface="B Nazanin" panose="00000400000000000000" pitchFamily="2" charset="-78"/>
            </a:endParaRPr>
          </a:p>
          <a:p>
            <a:pPr algn="just" rtl="1"/>
            <a:r>
              <a:rPr lang="fa-IR" b="1" dirty="0">
                <a:cs typeface="B Nazanin" panose="00000400000000000000" pitchFamily="2" charset="-78"/>
              </a:rPr>
              <a:t>استخوانهای </a:t>
            </a:r>
            <a:r>
              <a:rPr lang="fa-IR" b="1" dirty="0" smtClean="0">
                <a:cs typeface="B Nazanin" panose="00000400000000000000" pitchFamily="2" charset="-78"/>
              </a:rPr>
              <a:t>اسفنجی:</a:t>
            </a:r>
          </a:p>
          <a:p>
            <a:pPr algn="just" rtl="1"/>
            <a:r>
              <a:rPr lang="fa-IR" dirty="0">
                <a:cs typeface="B Nazanin" panose="00000400000000000000" pitchFamily="2" charset="-78"/>
              </a:rPr>
              <a:t>استخوان ترابکولار بافت استخوانی موجود در ناحیه میانی استخوان ها </a:t>
            </a:r>
            <a:r>
              <a:rPr lang="fa-IR" dirty="0" smtClean="0">
                <a:cs typeface="B Nazanin" panose="00000400000000000000" pitchFamily="2" charset="-78"/>
              </a:rPr>
              <a:t>است. </a:t>
            </a:r>
            <a:r>
              <a:rPr lang="fa-IR" dirty="0">
                <a:cs typeface="B Nazanin" panose="00000400000000000000" pitchFamily="2" charset="-78"/>
              </a:rPr>
              <a:t>استخوان اسفنجی و استخوان سرطانی مترادف استخوان ترابکولار است. استخوان های ترابکولار میله های معدنی هستند که در ماتریس قسمت داخلی استخوان های بلند یک شبکه سه بعدی تشکیل می دهند. بنابراین ، فضای عروق خونی و مغز استخوان قرمز را تسهیل می کند. علاوه بر این ، مغز استخوان در استخوان ترابکول باعث تولید گلبولهای قرمز خون می شود.</a:t>
            </a:r>
          </a:p>
          <a:p>
            <a:pPr algn="just" rtl="1"/>
            <a:endParaRPr lang="fa-IR" b="1" dirty="0">
              <a:cs typeface="B Nazanin" panose="00000400000000000000" pitchFamily="2" charset="-78"/>
            </a:endParaRP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247871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
        <p:nvSpPr>
          <p:cNvPr id="3" name="Content Placeholder 2"/>
          <p:cNvSpPr>
            <a:spLocks noGrp="1"/>
          </p:cNvSpPr>
          <p:nvPr>
            <p:ph idx="1"/>
          </p:nvPr>
        </p:nvSpPr>
        <p:spPr>
          <a:xfrm>
            <a:off x="1295401" y="2422689"/>
            <a:ext cx="9601196" cy="4350470"/>
          </a:xfrm>
        </p:spPr>
        <p:txBody>
          <a:bodyPr>
            <a:noAutofit/>
          </a:bodyPr>
          <a:lstStyle/>
          <a:p>
            <a:pPr algn="r" rtl="1"/>
            <a:r>
              <a:rPr lang="fa-IR" sz="2000" dirty="0">
                <a:cs typeface="B Nazanin" panose="00000400000000000000" pitchFamily="2" charset="-78"/>
              </a:rPr>
              <a:t>استخوان </a:t>
            </a:r>
            <a:r>
              <a:rPr lang="fa-IR" sz="2000" dirty="0" smtClean="0">
                <a:cs typeface="B Nazanin" panose="00000400000000000000" pitchFamily="2" charset="-78"/>
              </a:rPr>
              <a:t>ساختار </a:t>
            </a:r>
            <a:r>
              <a:rPr lang="fa-IR" sz="2000" dirty="0">
                <a:cs typeface="B Nazanin" panose="00000400000000000000" pitchFamily="2" charset="-78"/>
              </a:rPr>
              <a:t>پیچیده ای دارد که از چارچوب اسکلتی بدن انسان پشتیبانی می </a:t>
            </a:r>
            <a:r>
              <a:rPr lang="fa-IR" sz="2000" dirty="0" smtClean="0">
                <a:cs typeface="B Nazanin" panose="00000400000000000000" pitchFamily="2" charset="-78"/>
              </a:rPr>
              <a:t>کند</a:t>
            </a:r>
            <a:endParaRPr lang="en-US" sz="2000" dirty="0" smtClean="0">
              <a:cs typeface="B Nazanin" panose="00000400000000000000" pitchFamily="2" charset="-78"/>
            </a:endParaRPr>
          </a:p>
          <a:p>
            <a:pPr algn="r" rtl="1"/>
            <a:r>
              <a:rPr lang="fa-IR" sz="2000" dirty="0">
                <a:cs typeface="B Nazanin" panose="00000400000000000000" pitchFamily="2" charset="-78"/>
              </a:rPr>
              <a:t>در سطح ماکروسکوپی، استخوان به دو دسته استخوان ترابکولار و کورتیکال تقسیم می شود. استخوان کورتیکال حدود 80 درصد اسکلت استخوان را تشکیل می دهد و بیشتر مستعد شکستگی </a:t>
            </a:r>
            <a:r>
              <a:rPr lang="fa-IR" sz="2000" dirty="0" smtClean="0">
                <a:cs typeface="B Nazanin" panose="00000400000000000000" pitchFamily="2" charset="-78"/>
              </a:rPr>
              <a:t>است و از </a:t>
            </a:r>
            <a:r>
              <a:rPr lang="fa-IR" sz="2000" dirty="0">
                <a:cs typeface="B Nazanin" panose="00000400000000000000" pitchFamily="2" charset="-78"/>
              </a:rPr>
              <a:t>سه جزء مختلف تشکیل شده </a:t>
            </a:r>
            <a:r>
              <a:rPr lang="fa-IR" sz="2000" dirty="0" smtClean="0">
                <a:cs typeface="B Nazanin" panose="00000400000000000000" pitchFamily="2" charset="-78"/>
              </a:rPr>
              <a:t>است: </a:t>
            </a:r>
          </a:p>
          <a:p>
            <a:pPr marL="0" indent="0" algn="r" rtl="1">
              <a:buNone/>
            </a:pPr>
            <a:r>
              <a:rPr lang="fa-IR" sz="2000" dirty="0" smtClean="0">
                <a:cs typeface="B Nazanin" panose="00000400000000000000" pitchFamily="2" charset="-78"/>
              </a:rPr>
              <a:t>1-مواد </a:t>
            </a:r>
            <a:r>
              <a:rPr lang="fa-IR" sz="2000" dirty="0">
                <a:cs typeface="B Nazanin" panose="00000400000000000000" pitchFamily="2" charset="-78"/>
              </a:rPr>
              <a:t>معدنی (~42٪ حجمی) مواد معدنی مسئول سفتی هستند </a:t>
            </a:r>
            <a:endParaRPr lang="fa-IR" sz="2000" dirty="0" smtClean="0">
              <a:cs typeface="B Nazanin" panose="00000400000000000000" pitchFamily="2" charset="-78"/>
            </a:endParaRPr>
          </a:p>
          <a:p>
            <a:pPr marL="0" indent="0" algn="r" rtl="1">
              <a:buNone/>
            </a:pPr>
            <a:r>
              <a:rPr lang="fa-IR" sz="2000" dirty="0" smtClean="0">
                <a:cs typeface="B Nazanin" panose="00000400000000000000" pitchFamily="2" charset="-78"/>
              </a:rPr>
              <a:t>2- </a:t>
            </a:r>
            <a:r>
              <a:rPr lang="fa-IR" sz="2000" dirty="0">
                <a:cs typeface="B Nazanin" panose="00000400000000000000" pitchFamily="2" charset="-78"/>
              </a:rPr>
              <a:t>ماتریس آلی (~35٪ حجمی) کلاژن به جذب انرژی کمک می کند</a:t>
            </a:r>
            <a:r>
              <a:rPr lang="fa-IR" sz="2000" dirty="0" smtClean="0">
                <a:cs typeface="B Nazanin" panose="00000400000000000000" pitchFamily="2" charset="-78"/>
              </a:rPr>
              <a:t>.</a:t>
            </a:r>
          </a:p>
          <a:p>
            <a:pPr marL="0" indent="0" algn="r" rtl="1">
              <a:buNone/>
            </a:pPr>
            <a:r>
              <a:rPr lang="fa-IR" sz="2000" dirty="0" smtClean="0">
                <a:cs typeface="B Nazanin" panose="00000400000000000000" pitchFamily="2" charset="-78"/>
              </a:rPr>
              <a:t> 3-آب </a:t>
            </a:r>
            <a:r>
              <a:rPr lang="fa-IR" sz="2000" dirty="0">
                <a:cs typeface="B Nazanin" panose="00000400000000000000" pitchFamily="2" charset="-78"/>
              </a:rPr>
              <a:t>(~23٪ </a:t>
            </a:r>
            <a:r>
              <a:rPr lang="fa-IR" sz="2000" dirty="0" smtClean="0">
                <a:cs typeface="B Nazanin" panose="00000400000000000000" pitchFamily="2" charset="-78"/>
              </a:rPr>
              <a:t>حجمی)، و </a:t>
            </a:r>
            <a:r>
              <a:rPr lang="fa-IR" sz="2000" dirty="0">
                <a:cs typeface="B Nazanin" panose="00000400000000000000" pitchFamily="2" charset="-78"/>
              </a:rPr>
              <a:t>آب منافذ الاستیسیته </a:t>
            </a:r>
            <a:r>
              <a:rPr lang="fa-IR" sz="2000" dirty="0" smtClean="0">
                <a:cs typeface="B Nazanin" panose="00000400000000000000" pitchFamily="2" charset="-78"/>
              </a:rPr>
              <a:t>کورتکس استخوان را ایجاد می کند.</a:t>
            </a:r>
          </a:p>
          <a:p>
            <a:pPr algn="r" rtl="1"/>
            <a:endParaRPr lang="en-US" sz="2000" dirty="0">
              <a:cs typeface="B Nazanin" panose="00000400000000000000" pitchFamily="2" charset="-78"/>
            </a:endParaRPr>
          </a:p>
          <a:p>
            <a:pPr algn="r" rtl="1"/>
            <a:endParaRPr lang="en-US" sz="2000"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1894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dirty="0">
                <a:cs typeface="B Nazanin" panose="00000400000000000000" pitchFamily="2" charset="-78"/>
              </a:rPr>
              <a:t>تا به حال، دانشمندان بیشتر بر روی مواد معدنی به عنوان یک عامل پیش بینی کننده خوب از کیفیت استخوان تمرکز کرده اند. روش‌های ارزیابی استخوان که معمولاً در کلینیک‌ها مورد استفاده قرار می‌گیرند:</a:t>
            </a:r>
          </a:p>
          <a:p>
            <a:pPr marL="457200" indent="-457200" algn="r" rtl="1">
              <a:buFont typeface="+mj-lt"/>
              <a:buAutoNum type="arabicPeriod"/>
            </a:pPr>
            <a:r>
              <a:rPr lang="fa-IR" dirty="0">
                <a:cs typeface="B Nazanin" panose="00000400000000000000" pitchFamily="2" charset="-78"/>
              </a:rPr>
              <a:t> جذب سنجی اشعه ایکس با انرژی دوگانه (</a:t>
            </a:r>
            <a:r>
              <a:rPr lang="en-US" dirty="0">
                <a:cs typeface="B Nazanin" panose="00000400000000000000" pitchFamily="2" charset="-78"/>
              </a:rPr>
              <a:t>DEXA</a:t>
            </a:r>
            <a:r>
              <a:rPr lang="fa-IR" dirty="0">
                <a:cs typeface="B Nazanin" panose="00000400000000000000" pitchFamily="2" charset="-78"/>
              </a:rPr>
              <a:t>) </a:t>
            </a:r>
            <a:endParaRPr lang="fa-IR" dirty="0" smtClean="0">
              <a:cs typeface="B Nazanin" panose="00000400000000000000" pitchFamily="2" charset="-78"/>
            </a:endParaRPr>
          </a:p>
          <a:p>
            <a:pPr marL="457200" indent="-457200" algn="r" rtl="1">
              <a:buFont typeface="+mj-lt"/>
              <a:buAutoNum type="arabicPeriod"/>
            </a:pPr>
            <a:r>
              <a:rPr lang="fa-IR" dirty="0" smtClean="0">
                <a:cs typeface="B Nazanin" panose="00000400000000000000" pitchFamily="2" charset="-78"/>
              </a:rPr>
              <a:t> </a:t>
            </a:r>
            <a:r>
              <a:rPr lang="fa-IR" dirty="0">
                <a:cs typeface="B Nazanin" panose="00000400000000000000" pitchFamily="2" charset="-78"/>
              </a:rPr>
              <a:t>توموگرافی کامپیوتری کمی محیطی (</a:t>
            </a:r>
            <a:r>
              <a:rPr lang="en-US" dirty="0" err="1">
                <a:cs typeface="B Nazanin" panose="00000400000000000000" pitchFamily="2" charset="-78"/>
              </a:rPr>
              <a:t>pQCT</a:t>
            </a:r>
            <a:r>
              <a:rPr lang="fa-IR" dirty="0" smtClean="0">
                <a:cs typeface="B Nazanin" panose="00000400000000000000" pitchFamily="2" charset="-78"/>
              </a:rPr>
              <a:t>)</a:t>
            </a:r>
          </a:p>
          <a:p>
            <a:pPr marL="457200" indent="-457200" algn="r" rtl="1">
              <a:buFont typeface="+mj-lt"/>
              <a:buAutoNum type="arabicPeriod"/>
            </a:pPr>
            <a:r>
              <a:rPr lang="fa-IR" dirty="0" smtClean="0">
                <a:cs typeface="B Nazanin" panose="00000400000000000000" pitchFamily="2" charset="-78"/>
              </a:rPr>
              <a:t> </a:t>
            </a:r>
            <a:r>
              <a:rPr lang="fa-IR" dirty="0">
                <a:cs typeface="B Nazanin" panose="00000400000000000000" pitchFamily="2" charset="-78"/>
              </a:rPr>
              <a:t>اندازه‌گیری تراکم مواد معدنی استخوان (</a:t>
            </a:r>
            <a:r>
              <a:rPr lang="en-US" dirty="0">
                <a:cs typeface="B Nazanin" panose="00000400000000000000" pitchFamily="2" charset="-78"/>
              </a:rPr>
              <a:t>BMD</a:t>
            </a:r>
            <a:r>
              <a:rPr lang="fa-IR" dirty="0" smtClean="0">
                <a:cs typeface="B Nazanin" panose="00000400000000000000" pitchFamily="2" charset="-78"/>
              </a:rPr>
              <a:t>)</a:t>
            </a:r>
            <a:endParaRPr lang="en-US" dirty="0">
              <a:cs typeface="B Nazanin" panose="00000400000000000000" pitchFamily="2" charset="-78"/>
            </a:endParaRPr>
          </a:p>
          <a:p>
            <a:endParaRPr lang="en-US" dirty="0"/>
          </a:p>
        </p:txBody>
      </p:sp>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54004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anose="00000400000000000000" pitchFamily="2" charset="-78"/>
              </a:rPr>
              <a:t>معایب </a:t>
            </a:r>
            <a:r>
              <a:rPr lang="en-US" dirty="0" smtClean="0">
                <a:cs typeface="B Nazanin" panose="00000400000000000000" pitchFamily="2" charset="-78"/>
              </a:rPr>
              <a:t>BMD</a:t>
            </a:r>
            <a:r>
              <a:rPr lang="fa-IR" dirty="0" smtClean="0">
                <a:cs typeface="B Nazanin" panose="00000400000000000000" pitchFamily="2" charset="-78"/>
              </a:rPr>
              <a:t>:</a:t>
            </a:r>
          </a:p>
          <a:p>
            <a:pPr marL="457200" indent="-457200" algn="just" rtl="1">
              <a:buFont typeface="+mj-lt"/>
              <a:buAutoNum type="arabicPeriod"/>
            </a:pPr>
            <a:r>
              <a:rPr lang="en-US" dirty="0">
                <a:cs typeface="B Nazanin" panose="00000400000000000000" pitchFamily="2" charset="-78"/>
              </a:rPr>
              <a:t>BMD</a:t>
            </a:r>
            <a:r>
              <a:rPr lang="fa-IR" dirty="0">
                <a:cs typeface="B Nazanin" panose="00000400000000000000" pitchFamily="2" charset="-78"/>
              </a:rPr>
              <a:t> قادر است تنها 40 درصد از </a:t>
            </a:r>
            <a:r>
              <a:rPr lang="fa-IR" dirty="0" smtClean="0">
                <a:cs typeface="B Nazanin" panose="00000400000000000000" pitchFamily="2" charset="-78"/>
              </a:rPr>
              <a:t>ویژگی ها و </a:t>
            </a:r>
            <a:r>
              <a:rPr lang="fa-IR" dirty="0">
                <a:cs typeface="B Nazanin" panose="00000400000000000000" pitchFamily="2" charset="-78"/>
              </a:rPr>
              <a:t>کیفیت استخوان را مشخص کند.</a:t>
            </a:r>
            <a:endParaRPr lang="en-US" dirty="0">
              <a:cs typeface="B Nazanin" panose="00000400000000000000" pitchFamily="2" charset="-78"/>
            </a:endParaRPr>
          </a:p>
          <a:p>
            <a:pPr marL="457200" indent="-457200" algn="just" rtl="1">
              <a:buFont typeface="+mj-lt"/>
              <a:buAutoNum type="arabicPeriod"/>
            </a:pPr>
            <a:r>
              <a:rPr lang="fa-IR" dirty="0" smtClean="0">
                <a:cs typeface="B Nazanin" panose="00000400000000000000" pitchFamily="2" charset="-78"/>
              </a:rPr>
              <a:t>روش‌های موجود </a:t>
            </a:r>
            <a:r>
              <a:rPr lang="fa-IR" dirty="0">
                <a:cs typeface="B Nazanin" panose="00000400000000000000" pitchFamily="2" charset="-78"/>
              </a:rPr>
              <a:t>شکنندگی استخوان را با تخمین </a:t>
            </a:r>
            <a:r>
              <a:rPr lang="en-US" dirty="0">
                <a:cs typeface="B Nazanin" panose="00000400000000000000" pitchFamily="2" charset="-78"/>
              </a:rPr>
              <a:t>BMD</a:t>
            </a:r>
            <a:r>
              <a:rPr lang="fa-IR" dirty="0">
                <a:cs typeface="B Nazanin" panose="00000400000000000000" pitchFamily="2" charset="-78"/>
              </a:rPr>
              <a:t> پیش‌بینی می‌کنند، با این حال، ترکیب عوامل بیشتری برای ارزیابی کیفیت استخوان مانند چرخش استخوان، </a:t>
            </a:r>
            <a:r>
              <a:rPr lang="fa-IR" dirty="0" smtClean="0">
                <a:cs typeface="B Nazanin" panose="00000400000000000000" pitchFamily="2" charset="-78"/>
              </a:rPr>
              <a:t>، ظاهر استخوان در حد ابعاد میکرو </a:t>
            </a:r>
            <a:r>
              <a:rPr lang="fa-IR" dirty="0">
                <a:cs typeface="B Nazanin" panose="00000400000000000000" pitchFamily="2" charset="-78"/>
              </a:rPr>
              <a:t>و یکپارچگی کلاژن ضروری است. </a:t>
            </a:r>
            <a:endParaRPr lang="en-US" dirty="0" smtClean="0">
              <a:cs typeface="B Nazanin" panose="00000400000000000000" pitchFamily="2" charset="-78"/>
            </a:endParaRPr>
          </a:p>
          <a:p>
            <a:pPr marL="457200" indent="-457200" algn="just" rtl="1">
              <a:buFont typeface="+mj-lt"/>
              <a:buAutoNum type="arabicPeriod"/>
            </a:pPr>
            <a:r>
              <a:rPr lang="fa-IR" dirty="0">
                <a:cs typeface="B Nazanin" panose="00000400000000000000" pitchFamily="2" charset="-78"/>
              </a:rPr>
              <a:t>اندازه گیری </a:t>
            </a:r>
            <a:r>
              <a:rPr lang="en-US" dirty="0">
                <a:cs typeface="B Nazanin" panose="00000400000000000000" pitchFamily="2" charset="-78"/>
              </a:rPr>
              <a:t>BMD</a:t>
            </a:r>
            <a:r>
              <a:rPr lang="fa-IR" dirty="0">
                <a:cs typeface="B Nazanin" panose="00000400000000000000" pitchFamily="2" charset="-78"/>
              </a:rPr>
              <a:t> نمی تواند به تغییرات </a:t>
            </a:r>
            <a:r>
              <a:rPr lang="fa-IR" dirty="0" smtClean="0">
                <a:cs typeface="B Nazanin" panose="00000400000000000000" pitchFamily="2" charset="-78"/>
              </a:rPr>
              <a:t>ظاهری مهم </a:t>
            </a:r>
            <a:r>
              <a:rPr lang="fa-IR" dirty="0">
                <a:cs typeface="B Nazanin" panose="00000400000000000000" pitchFamily="2" charset="-78"/>
              </a:rPr>
              <a:t>که در </a:t>
            </a:r>
            <a:r>
              <a:rPr lang="fa-IR" dirty="0" smtClean="0">
                <a:cs typeface="B Nazanin" panose="00000400000000000000" pitchFamily="2" charset="-78"/>
              </a:rPr>
              <a:t>کورتکس استخوان به </a:t>
            </a:r>
            <a:r>
              <a:rPr lang="fa-IR" dirty="0">
                <a:cs typeface="B Nazanin" panose="00000400000000000000" pitchFamily="2" charset="-78"/>
              </a:rPr>
              <a:t>دلیل افزایش سن، اختلالات متابولیک یا درمان رخ می دهد، مرتبط باشد.</a:t>
            </a:r>
            <a:endParaRPr lang="en-US" dirty="0">
              <a:cs typeface="B Nazanin" panose="00000400000000000000" pitchFamily="2" charset="-78"/>
            </a:endParaRPr>
          </a:p>
          <a:p>
            <a:pPr algn="just" rtl="1"/>
            <a:endParaRPr lang="en-US" dirty="0">
              <a:cs typeface="B Nazanin" panose="00000400000000000000" pitchFamily="2" charset="-78"/>
            </a:endParaRP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350124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
        <p:nvSpPr>
          <p:cNvPr id="3" name="Content Placeholder 2"/>
          <p:cNvSpPr>
            <a:spLocks noGrp="1"/>
          </p:cNvSpPr>
          <p:nvPr>
            <p:ph idx="1"/>
          </p:nvPr>
        </p:nvSpPr>
        <p:spPr>
          <a:xfrm>
            <a:off x="1295401" y="2556931"/>
            <a:ext cx="9601196" cy="3650619"/>
          </a:xfrm>
        </p:spPr>
        <p:txBody>
          <a:bodyPr>
            <a:noAutofit/>
          </a:bodyPr>
          <a:lstStyle/>
          <a:p>
            <a:pPr algn="just" rtl="1"/>
            <a:r>
              <a:rPr lang="fa-IR" sz="2000" dirty="0" smtClean="0">
                <a:cs typeface="B Nazanin" panose="00000400000000000000" pitchFamily="2" charset="-78"/>
              </a:rPr>
              <a:t> </a:t>
            </a:r>
            <a:r>
              <a:rPr lang="fa-IR" sz="2000" dirty="0">
                <a:cs typeface="B Nazanin" panose="00000400000000000000" pitchFamily="2" charset="-78"/>
              </a:rPr>
              <a:t>دانش خوب از توزیع آب و نوع آن </a:t>
            </a:r>
            <a:r>
              <a:rPr lang="fa-IR" sz="2000" dirty="0" smtClean="0">
                <a:cs typeface="B Nazanin" panose="00000400000000000000" pitchFamily="2" charset="-78"/>
              </a:rPr>
              <a:t>در کورتکس استخوان </a:t>
            </a:r>
            <a:r>
              <a:rPr lang="fa-IR" sz="2000" dirty="0">
                <a:cs typeface="B Nazanin" panose="00000400000000000000" pitchFamily="2" charset="-78"/>
              </a:rPr>
              <a:t>می‌تواند درک بهتری در مورد سلامت و کیفیت استخوان فراهم </a:t>
            </a:r>
            <a:r>
              <a:rPr lang="fa-IR" sz="2000" dirty="0" smtClean="0">
                <a:cs typeface="B Nazanin" panose="00000400000000000000" pitchFamily="2" charset="-78"/>
              </a:rPr>
              <a:t>می کند</a:t>
            </a:r>
            <a:r>
              <a:rPr lang="fa-IR" sz="2000" dirty="0">
                <a:cs typeface="B Nazanin" panose="00000400000000000000" pitchFamily="2" charset="-78"/>
              </a:rPr>
              <a:t>. </a:t>
            </a:r>
            <a:endParaRPr lang="fa-IR" sz="2000" dirty="0" smtClean="0">
              <a:cs typeface="B Nazanin" panose="00000400000000000000" pitchFamily="2" charset="-78"/>
            </a:endParaRPr>
          </a:p>
          <a:p>
            <a:pPr algn="just" rtl="1"/>
            <a:r>
              <a:rPr lang="fa-IR" sz="2000" dirty="0" smtClean="0">
                <a:cs typeface="B Nazanin" panose="00000400000000000000" pitchFamily="2" charset="-78"/>
              </a:rPr>
              <a:t>بر </a:t>
            </a:r>
            <a:r>
              <a:rPr lang="fa-IR" sz="2000" dirty="0">
                <a:cs typeface="B Nazanin" panose="00000400000000000000" pitchFamily="2" charset="-78"/>
              </a:rPr>
              <a:t>اساس گزارش ها، آب </a:t>
            </a:r>
            <a:r>
              <a:rPr lang="fa-IR" sz="2000" dirty="0" smtClean="0">
                <a:cs typeface="B Nazanin" panose="00000400000000000000" pitchFamily="2" charset="-78"/>
              </a:rPr>
              <a:t>درکورتکس استخوان </a:t>
            </a:r>
            <a:r>
              <a:rPr lang="fa-IR" sz="2000" dirty="0">
                <a:cs typeface="B Nazanin" panose="00000400000000000000" pitchFamily="2" charset="-78"/>
              </a:rPr>
              <a:t>در دو حالت </a:t>
            </a:r>
            <a:r>
              <a:rPr lang="fa-IR" sz="2000" dirty="0" smtClean="0">
                <a:cs typeface="B Nazanin" panose="00000400000000000000" pitchFamily="2" charset="-78"/>
              </a:rPr>
              <a:t>مختلف وجود دارد:</a:t>
            </a:r>
          </a:p>
          <a:p>
            <a:pPr algn="just" rtl="1">
              <a:buFont typeface="Wingdings" panose="05000000000000000000" pitchFamily="2" charset="2"/>
              <a:buChar char="ü"/>
            </a:pPr>
            <a:r>
              <a:rPr lang="fa-IR" sz="2000" dirty="0" smtClean="0">
                <a:cs typeface="B Nazanin" panose="00000400000000000000" pitchFamily="2" charset="-78"/>
              </a:rPr>
              <a:t>آب آزاد </a:t>
            </a:r>
            <a:r>
              <a:rPr lang="fa-IR" sz="2000" dirty="0">
                <a:cs typeface="B Nazanin" panose="00000400000000000000" pitchFamily="2" charset="-78"/>
              </a:rPr>
              <a:t>واقع در منافذ میکروسکوپی مانند کانال‌های هاورسی و سیستم‌های </a:t>
            </a:r>
            <a:r>
              <a:rPr lang="fa-IR" sz="2000" dirty="0" smtClean="0">
                <a:cs typeface="B Nazanin" panose="00000400000000000000" pitchFamily="2" charset="-78"/>
              </a:rPr>
              <a:t>لاکونا-کانالیکولار</a:t>
            </a:r>
          </a:p>
          <a:p>
            <a:pPr algn="just" rtl="1">
              <a:buFont typeface="Wingdings" panose="05000000000000000000" pitchFamily="2" charset="2"/>
              <a:buChar char="ü"/>
            </a:pPr>
            <a:r>
              <a:rPr lang="fa-IR" sz="2000" dirty="0" smtClean="0">
                <a:cs typeface="B Nazanin" panose="00000400000000000000" pitchFamily="2" charset="-78"/>
              </a:rPr>
              <a:t> </a:t>
            </a:r>
            <a:r>
              <a:rPr lang="fa-IR" sz="2000" dirty="0">
                <a:cs typeface="B Nazanin" panose="00000400000000000000" pitchFamily="2" charset="-78"/>
              </a:rPr>
              <a:t>آب </a:t>
            </a:r>
            <a:r>
              <a:rPr lang="fa-IR" sz="2000" dirty="0" smtClean="0">
                <a:cs typeface="B Nazanin" panose="00000400000000000000" pitchFamily="2" charset="-78"/>
              </a:rPr>
              <a:t>باند شده. </a:t>
            </a:r>
            <a:r>
              <a:rPr lang="fa-IR" sz="2000" dirty="0">
                <a:cs typeface="B Nazanin" panose="00000400000000000000" pitchFamily="2" charset="-78"/>
              </a:rPr>
              <a:t>متصل به ماتریکس آلی و مواد </a:t>
            </a:r>
            <a:r>
              <a:rPr lang="fa-IR" sz="2000" dirty="0" smtClean="0">
                <a:cs typeface="B Nazanin" panose="00000400000000000000" pitchFamily="2" charset="-78"/>
              </a:rPr>
              <a:t>معدنی</a:t>
            </a:r>
            <a:endParaRPr lang="en-US" sz="2000" dirty="0">
              <a:cs typeface="B Nazanin" panose="00000400000000000000" pitchFamily="2" charset="-78"/>
            </a:endParaRPr>
          </a:p>
          <a:p>
            <a:pPr algn="just" rtl="1"/>
            <a:r>
              <a:rPr lang="fa-IR" sz="2000" dirty="0" smtClean="0">
                <a:cs typeface="B Nazanin" panose="00000400000000000000" pitchFamily="2" charset="-78"/>
              </a:rPr>
              <a:t>غلظت </a:t>
            </a:r>
            <a:r>
              <a:rPr lang="fa-IR" sz="2000" dirty="0">
                <a:cs typeface="B Nazanin" panose="00000400000000000000" pitchFamily="2" charset="-78"/>
              </a:rPr>
              <a:t>آب آزاد و </a:t>
            </a:r>
            <a:r>
              <a:rPr lang="fa-IR" sz="2000" dirty="0" smtClean="0">
                <a:cs typeface="B Nazanin" panose="00000400000000000000" pitchFamily="2" charset="-78"/>
              </a:rPr>
              <a:t>باند شده </a:t>
            </a:r>
            <a:r>
              <a:rPr lang="fa-IR" sz="2000" dirty="0">
                <a:cs typeface="B Nazanin" panose="00000400000000000000" pitchFamily="2" charset="-78"/>
              </a:rPr>
              <a:t>به ترتیب نشانگر تخلخل </a:t>
            </a:r>
            <a:r>
              <a:rPr lang="fa-IR" sz="2000" dirty="0" smtClean="0">
                <a:cs typeface="B Nazanin" panose="00000400000000000000" pitchFamily="2" charset="-78"/>
              </a:rPr>
              <a:t>کورتکس استخوان </a:t>
            </a:r>
            <a:r>
              <a:rPr lang="fa-IR" sz="2000" dirty="0">
                <a:cs typeface="B Nazanin" panose="00000400000000000000" pitchFamily="2" charset="-78"/>
              </a:rPr>
              <a:t>و تراکم </a:t>
            </a:r>
            <a:r>
              <a:rPr lang="fa-IR" sz="2000" dirty="0" smtClean="0">
                <a:cs typeface="B Nazanin" panose="00000400000000000000" pitchFamily="2" charset="-78"/>
              </a:rPr>
              <a:t>ماتریکس </a:t>
            </a:r>
            <a:r>
              <a:rPr lang="fa-IR" sz="2000" dirty="0">
                <a:cs typeface="B Nazanin" panose="00000400000000000000" pitchFamily="2" charset="-78"/>
              </a:rPr>
              <a:t>است. </a:t>
            </a:r>
            <a:endParaRPr lang="fa-IR" sz="2000" dirty="0" smtClean="0">
              <a:cs typeface="B Nazanin" panose="00000400000000000000" pitchFamily="2" charset="-78"/>
            </a:endParaRPr>
          </a:p>
          <a:p>
            <a:pPr algn="just" rtl="1"/>
            <a:r>
              <a:rPr lang="fa-IR" sz="2000" dirty="0" smtClean="0">
                <a:cs typeface="B Nazanin" panose="00000400000000000000" pitchFamily="2" charset="-78"/>
              </a:rPr>
              <a:t>آب </a:t>
            </a:r>
            <a:r>
              <a:rPr lang="fa-IR" sz="2000" dirty="0">
                <a:cs typeface="B Nazanin" panose="00000400000000000000" pitchFamily="2" charset="-78"/>
              </a:rPr>
              <a:t>استخوان </a:t>
            </a:r>
            <a:r>
              <a:rPr lang="fa-IR" sz="2000" dirty="0" smtClean="0">
                <a:cs typeface="B Nazanin" panose="00000400000000000000" pitchFamily="2" charset="-78"/>
              </a:rPr>
              <a:t>باید </a:t>
            </a:r>
            <a:r>
              <a:rPr lang="fa-IR" sz="2000" dirty="0">
                <a:cs typeface="B Nazanin" panose="00000400000000000000" pitchFamily="2" charset="-78"/>
              </a:rPr>
              <a:t>با روش‌های کمی‌سازی مناسب و خاص مشخص شود تا بینش جدیدی در مورد </a:t>
            </a:r>
            <a:r>
              <a:rPr lang="fa-IR" sz="2000" dirty="0" smtClean="0">
                <a:cs typeface="B Nazanin" panose="00000400000000000000" pitchFamily="2" charset="-78"/>
              </a:rPr>
              <a:t>کیفیت کورتکس استخوان </a:t>
            </a:r>
            <a:r>
              <a:rPr lang="fa-IR" sz="2000" dirty="0">
                <a:cs typeface="B Nazanin" panose="00000400000000000000" pitchFamily="2" charset="-78"/>
              </a:rPr>
              <a:t>ایجاد شود.</a:t>
            </a:r>
            <a:endParaRPr lang="en-US" sz="2000" dirty="0">
              <a:cs typeface="B Nazanin" panose="00000400000000000000" pitchFamily="2" charset="-78"/>
            </a:endParaRPr>
          </a:p>
          <a:p>
            <a:pPr algn="just" rtl="1"/>
            <a:endParaRPr lang="en-US" sz="2000" dirty="0">
              <a:cs typeface="B Nazanin" panose="00000400000000000000" pitchFamily="2" charset="-78"/>
            </a:endParaRPr>
          </a:p>
          <a:p>
            <a:pPr algn="just"/>
            <a:endParaRPr lang="en-US" dirty="0">
              <a:cs typeface="B Nazanin" panose="00000400000000000000" pitchFamily="2" charset="-78"/>
            </a:endParaRPr>
          </a:p>
        </p:txBody>
      </p:sp>
    </p:spTree>
    <p:extLst>
      <p:ext uri="{BB962C8B-B14F-4D97-AF65-F5344CB8AC3E}">
        <p14:creationId xmlns:p14="http://schemas.microsoft.com/office/powerpoint/2010/main" val="289131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latin typeface="Calibri" panose="020F0502020204030204" pitchFamily="34" charset="0"/>
                <a:cs typeface="Calibri" panose="020F0502020204030204" pitchFamily="34" charset="0"/>
              </a:rPr>
              <a:t>Introduction</a:t>
            </a:r>
          </a:p>
        </p:txBody>
      </p:sp>
      <p:sp>
        <p:nvSpPr>
          <p:cNvPr id="6" name="Content Placeholder 2"/>
          <p:cNvSpPr>
            <a:spLocks noGrp="1"/>
          </p:cNvSpPr>
          <p:nvPr>
            <p:ph idx="1"/>
          </p:nvPr>
        </p:nvSpPr>
        <p:spPr>
          <a:xfrm>
            <a:off x="1295401" y="2556931"/>
            <a:ext cx="9601196" cy="3776633"/>
          </a:xfrm>
        </p:spPr>
        <p:txBody>
          <a:bodyPr>
            <a:normAutofit lnSpcReduction="10000"/>
          </a:bodyPr>
          <a:lstStyle/>
          <a:p>
            <a:pPr algn="r" rtl="1"/>
            <a:r>
              <a:rPr lang="fa-IR" sz="2000" dirty="0">
                <a:cs typeface="B Nazanin" panose="00000400000000000000" pitchFamily="2" charset="-78"/>
              </a:rPr>
              <a:t>اولین چالش برای تعیین کمیت آب استخوان قشر در داخل بدن، فقدان ابزار ایمن و موثر برای دریافت سیگنال از آب استخوان قشر مغز است. تصویربرداری تشدید مغناطیسی (</a:t>
            </a:r>
            <a:r>
              <a:rPr lang="en-US" sz="2000" dirty="0">
                <a:cs typeface="B Nazanin" panose="00000400000000000000" pitchFamily="2" charset="-78"/>
              </a:rPr>
              <a:t>MRI</a:t>
            </a:r>
            <a:r>
              <a:rPr lang="fa-IR" sz="2000" dirty="0">
                <a:cs typeface="B Nazanin" panose="00000400000000000000" pitchFamily="2" charset="-78"/>
              </a:rPr>
              <a:t>) به دلیل حساسیت بالای آن به منابع مولکولی هیدروژن و ریزمحیط‌های موجود در بافت‌ها، پتانسیل بالایی برای استخراج چنین اطلاعاتی از محتویات آب استخوان قشر مغز دارد</a:t>
            </a:r>
            <a:r>
              <a:rPr lang="fa-IR" sz="2000" dirty="0" smtClean="0">
                <a:cs typeface="B Nazanin" panose="00000400000000000000" pitchFamily="2" charset="-78"/>
              </a:rPr>
              <a:t>.</a:t>
            </a:r>
          </a:p>
          <a:p>
            <a:pPr algn="r" rtl="1"/>
            <a:r>
              <a:rPr lang="fa-IR" sz="2000" dirty="0" smtClean="0">
                <a:cs typeface="B Nazanin" panose="00000400000000000000" pitchFamily="2" charset="-78"/>
              </a:rPr>
              <a:t>از </a:t>
            </a:r>
            <a:r>
              <a:rPr lang="fa-IR" sz="2000" dirty="0">
                <a:cs typeface="B Nazanin" panose="00000400000000000000" pitchFamily="2" charset="-78"/>
              </a:rPr>
              <a:t>آنجایی که فعل و انفعالات مولکول‌های </a:t>
            </a:r>
            <a:r>
              <a:rPr lang="fa-IR" sz="2000" dirty="0" smtClean="0">
                <a:cs typeface="B Nazanin" panose="00000400000000000000" pitchFamily="2" charset="-78"/>
              </a:rPr>
              <a:t>آب کورتکس استخوان </a:t>
            </a:r>
            <a:r>
              <a:rPr lang="fa-IR" sz="2000" dirty="0">
                <a:cs typeface="B Nazanin" panose="00000400000000000000" pitchFamily="2" charset="-78"/>
              </a:rPr>
              <a:t>به فضاهای کوچک منافذ و</a:t>
            </a:r>
            <a:r>
              <a:rPr lang="fa-IR" sz="2000" dirty="0" smtClean="0">
                <a:cs typeface="B Nazanin" panose="00000400000000000000" pitchFamily="2" charset="-78"/>
              </a:rPr>
              <a:t> </a:t>
            </a:r>
            <a:r>
              <a:rPr lang="fa-IR" sz="2000" dirty="0">
                <a:cs typeface="B Nazanin" panose="00000400000000000000" pitchFamily="2" charset="-78"/>
              </a:rPr>
              <a:t>پیوندهای شیمیایی محکم آنها محدود می‌شود، زمان‌های آرامش عرضی مرتبط با آن‌ها </a:t>
            </a:r>
            <a:r>
              <a:rPr lang="en-US" sz="2000" dirty="0" smtClean="0">
                <a:cs typeface="B Nazanin" panose="00000400000000000000" pitchFamily="2" charset="-78"/>
              </a:rPr>
              <a:t>T2</a:t>
            </a:r>
            <a:r>
              <a:rPr lang="en-US" sz="2000" dirty="0">
                <a:cs typeface="B Nazanin" panose="00000400000000000000" pitchFamily="2" charset="-78"/>
              </a:rPr>
              <a:t>⁎ b 400</a:t>
            </a:r>
            <a:r>
              <a:rPr lang="fa-IR" sz="2000" dirty="0">
                <a:cs typeface="B Nazanin" panose="00000400000000000000" pitchFamily="2" charset="-78"/>
              </a:rPr>
              <a:t> میکرو </a:t>
            </a:r>
            <a:r>
              <a:rPr lang="fa-IR" sz="2000" dirty="0" smtClean="0">
                <a:cs typeface="B Nazanin" panose="00000400000000000000" pitchFamily="2" charset="-78"/>
              </a:rPr>
              <a:t>ثانیه است و  </a:t>
            </a:r>
            <a:r>
              <a:rPr lang="fa-IR" sz="2000" dirty="0">
                <a:cs typeface="B Nazanin" panose="00000400000000000000" pitchFamily="2" charset="-78"/>
              </a:rPr>
              <a:t>برای توالی‌های پالس </a:t>
            </a:r>
            <a:r>
              <a:rPr lang="en-US" sz="2000" dirty="0">
                <a:cs typeface="B Nazanin" panose="00000400000000000000" pitchFamily="2" charset="-78"/>
              </a:rPr>
              <a:t>MRI</a:t>
            </a:r>
            <a:r>
              <a:rPr lang="fa-IR" sz="2000" dirty="0">
                <a:cs typeface="B Nazanin" panose="00000400000000000000" pitchFamily="2" charset="-78"/>
              </a:rPr>
              <a:t> معمولی بسیار کوتاه است تا سیگنال کافی از آنها گرفته شود. </a:t>
            </a:r>
            <a:r>
              <a:rPr lang="fa-IR" sz="2000" dirty="0" smtClean="0">
                <a:cs typeface="B Nazanin" panose="00000400000000000000" pitchFamily="2" charset="-78"/>
              </a:rPr>
              <a:t>.</a:t>
            </a:r>
          </a:p>
          <a:p>
            <a:pPr algn="r" rtl="1"/>
            <a:r>
              <a:rPr lang="fa-IR" sz="2000" dirty="0" smtClean="0">
                <a:cs typeface="B Nazanin" panose="00000400000000000000" pitchFamily="2" charset="-78"/>
              </a:rPr>
              <a:t> </a:t>
            </a:r>
            <a:r>
              <a:rPr lang="en-US" sz="2000" dirty="0">
                <a:cs typeface="B Nazanin" panose="00000400000000000000" pitchFamily="2" charset="-78"/>
              </a:rPr>
              <a:t>MRI</a:t>
            </a:r>
            <a:r>
              <a:rPr lang="fa-IR" sz="2000" dirty="0">
                <a:cs typeface="B Nazanin" panose="00000400000000000000" pitchFamily="2" charset="-78"/>
              </a:rPr>
              <a:t> حالت </a:t>
            </a:r>
            <a:r>
              <a:rPr lang="fa-IR" sz="2000" dirty="0" smtClean="0">
                <a:cs typeface="B Nazanin" panose="00000400000000000000" pitchFamily="2" charset="-78"/>
              </a:rPr>
              <a:t>جامد(</a:t>
            </a:r>
            <a:r>
              <a:rPr lang="en-US" sz="2000" dirty="0" smtClean="0">
                <a:cs typeface="B Nazanin" panose="00000400000000000000" pitchFamily="2" charset="-78"/>
              </a:rPr>
              <a:t>solid state MRI</a:t>
            </a:r>
            <a:r>
              <a:rPr lang="fa-IR" sz="2000" dirty="0" smtClean="0">
                <a:cs typeface="B Nazanin" panose="00000400000000000000" pitchFamily="2" charset="-78"/>
              </a:rPr>
              <a:t>)، </a:t>
            </a:r>
            <a:r>
              <a:rPr lang="fa-IR" sz="2000" dirty="0">
                <a:cs typeface="B Nazanin" panose="00000400000000000000" pitchFamily="2" charset="-78"/>
              </a:rPr>
              <a:t>برخلاف </a:t>
            </a:r>
            <a:r>
              <a:rPr lang="en-US" sz="2000" dirty="0">
                <a:cs typeface="B Nazanin" panose="00000400000000000000" pitchFamily="2" charset="-78"/>
              </a:rPr>
              <a:t>MRI</a:t>
            </a:r>
            <a:r>
              <a:rPr lang="fa-IR" sz="2000" dirty="0">
                <a:cs typeface="B Nazanin" panose="00000400000000000000" pitchFamily="2" charset="-78"/>
              </a:rPr>
              <a:t> معمولی، به طور بالقوه می تواند سیگنال کافی را </a:t>
            </a:r>
            <a:r>
              <a:rPr lang="fa-IR" sz="2000" dirty="0" smtClean="0">
                <a:cs typeface="B Nazanin" panose="00000400000000000000" pitchFamily="2" charset="-78"/>
              </a:rPr>
              <a:t>از  </a:t>
            </a:r>
            <a:r>
              <a:rPr lang="en-US" sz="2000" dirty="0" smtClean="0">
                <a:cs typeface="B Nazanin" panose="00000400000000000000" pitchFamily="2" charset="-78"/>
              </a:rPr>
              <a:t>T2</a:t>
            </a:r>
            <a:r>
              <a:rPr lang="en-US" sz="2000" dirty="0">
                <a:cs typeface="B Nazanin" panose="00000400000000000000" pitchFamily="2" charset="-78"/>
              </a:rPr>
              <a:t>*</a:t>
            </a:r>
            <a:r>
              <a:rPr lang="fa-IR" sz="2000" dirty="0" smtClean="0">
                <a:cs typeface="B Nazanin" panose="00000400000000000000" pitchFamily="2" charset="-78"/>
              </a:rPr>
              <a:t> کوتاه با </a:t>
            </a:r>
            <a:r>
              <a:rPr lang="fa-IR" sz="2000" dirty="0">
                <a:cs typeface="B Nazanin" panose="00000400000000000000" pitchFamily="2" charset="-78"/>
              </a:rPr>
              <a:t>استفاده از زمان های کوتاه اکو </a:t>
            </a:r>
            <a:r>
              <a:rPr lang="fa-IR" sz="2000" dirty="0" smtClean="0">
                <a:cs typeface="B Nazanin" panose="00000400000000000000" pitchFamily="2" charset="-78"/>
              </a:rPr>
              <a:t>(</a:t>
            </a:r>
            <a:r>
              <a:rPr lang="en-US" sz="2000" dirty="0" smtClean="0">
                <a:cs typeface="B Nazanin" panose="00000400000000000000" pitchFamily="2" charset="-78"/>
              </a:rPr>
              <a:t>TEs</a:t>
            </a:r>
            <a:r>
              <a:rPr lang="fa-IR" sz="2000" dirty="0" smtClean="0">
                <a:cs typeface="B Nazanin" panose="00000400000000000000" pitchFamily="2" charset="-78"/>
              </a:rPr>
              <a:t>) </a:t>
            </a:r>
            <a:r>
              <a:rPr lang="fa-IR" sz="2000" dirty="0">
                <a:cs typeface="B Nazanin" panose="00000400000000000000" pitchFamily="2" charset="-78"/>
              </a:rPr>
              <a:t>بدست آورد. زمان بسیار کوتاه </a:t>
            </a:r>
            <a:r>
              <a:rPr lang="fa-IR" sz="2000" dirty="0" smtClean="0">
                <a:cs typeface="B Nazanin" panose="00000400000000000000" pitchFamily="2" charset="-78"/>
              </a:rPr>
              <a:t>اکو</a:t>
            </a:r>
            <a:r>
              <a:rPr lang="en-US" sz="2000" dirty="0"/>
              <a:t>Ultra-short Time of Echo</a:t>
            </a:r>
            <a:r>
              <a:rPr lang="fa-IR" sz="2000" dirty="0" smtClean="0">
                <a:cs typeface="B Nazanin" panose="00000400000000000000" pitchFamily="2" charset="-78"/>
              </a:rPr>
              <a:t> </a:t>
            </a:r>
            <a:r>
              <a:rPr lang="fa-IR" sz="2000" dirty="0">
                <a:cs typeface="B Nazanin" panose="00000400000000000000" pitchFamily="2" charset="-78"/>
              </a:rPr>
              <a:t>(</a:t>
            </a:r>
            <a:r>
              <a:rPr lang="en-US" sz="2000" dirty="0">
                <a:cs typeface="B Nazanin" panose="00000400000000000000" pitchFamily="2" charset="-78"/>
              </a:rPr>
              <a:t>UTE</a:t>
            </a:r>
            <a:r>
              <a:rPr lang="fa-IR" sz="2000" dirty="0">
                <a:cs typeface="B Nazanin" panose="00000400000000000000" pitchFamily="2" charset="-78"/>
              </a:rPr>
              <a:t>) یا زمان صفر اکو (</a:t>
            </a:r>
            <a:r>
              <a:rPr lang="en-US" sz="2000" dirty="0">
                <a:cs typeface="B Nazanin" panose="00000400000000000000" pitchFamily="2" charset="-78"/>
              </a:rPr>
              <a:t>ZTE</a:t>
            </a:r>
            <a:r>
              <a:rPr lang="fa-IR" sz="2000" dirty="0" smtClean="0">
                <a:cs typeface="B Nazanin" panose="00000400000000000000" pitchFamily="2" charset="-78"/>
              </a:rPr>
              <a:t>)</a:t>
            </a:r>
            <a:r>
              <a:rPr lang="en-US" sz="2000" dirty="0"/>
              <a:t> Zero Time of Echo</a:t>
            </a:r>
            <a:r>
              <a:rPr lang="fa-IR" sz="2000" dirty="0" smtClean="0">
                <a:cs typeface="B Nazanin" panose="00000400000000000000" pitchFamily="2" charset="-78"/>
              </a:rPr>
              <a:t> </a:t>
            </a:r>
            <a:r>
              <a:rPr lang="fa-IR" sz="2000" dirty="0">
                <a:cs typeface="B Nazanin" panose="00000400000000000000" pitchFamily="2" charset="-78"/>
              </a:rPr>
              <a:t>نشان داده شده است که کارآمدترین توالی پالس برای به دست آوردن سیگنال </a:t>
            </a:r>
            <a:r>
              <a:rPr lang="fa-IR" sz="2000" dirty="0" smtClean="0">
                <a:cs typeface="B Nazanin" panose="00000400000000000000" pitchFamily="2" charset="-78"/>
              </a:rPr>
              <a:t>آب کورتکس استخوان </a:t>
            </a:r>
            <a:r>
              <a:rPr lang="fa-IR" sz="2000" dirty="0">
                <a:cs typeface="B Nazanin" panose="00000400000000000000" pitchFamily="2" charset="-78"/>
              </a:rPr>
              <a:t>هستند و از مقادیر </a:t>
            </a:r>
            <a:r>
              <a:rPr lang="en-US" sz="2000" dirty="0">
                <a:cs typeface="B Nazanin" panose="00000400000000000000" pitchFamily="2" charset="-78"/>
              </a:rPr>
              <a:t>TE</a:t>
            </a:r>
            <a:r>
              <a:rPr lang="fa-IR" sz="2000" dirty="0">
                <a:cs typeface="B Nazanin" panose="00000400000000000000" pitchFamily="2" charset="-78"/>
              </a:rPr>
              <a:t> موثر در محدوده میکروثانیه استفاده می کنند</a:t>
            </a:r>
            <a:r>
              <a:rPr lang="fa-IR" sz="2000" dirty="0" smtClean="0">
                <a:cs typeface="B Nazanin" panose="00000400000000000000" pitchFamily="2" charset="-78"/>
              </a:rPr>
              <a:t>.</a:t>
            </a:r>
          </a:p>
          <a:p>
            <a:pPr algn="r" rtl="1"/>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3199040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3968</TotalTime>
  <Words>3542</Words>
  <Application>Microsoft Office PowerPoint</Application>
  <PresentationFormat>Widescreen</PresentationFormat>
  <Paragraphs>127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 Nazanin</vt:lpstr>
      <vt:lpstr>Calibri</vt:lpstr>
      <vt:lpstr>Garamond</vt:lpstr>
      <vt:lpstr>Wingdings</vt:lpstr>
      <vt:lpstr>Organic</vt:lpstr>
      <vt:lpstr>به نام خدا</vt:lpstr>
      <vt:lpstr>PowerPoint Presentation</vt:lpstr>
      <vt:lpstr>PowerPoint Presentation</vt:lpstr>
      <vt:lpstr>بررسی ماکروسکوپی استخوان</vt:lpstr>
      <vt:lpstr>Introduction</vt:lpstr>
      <vt:lpstr>Introduction</vt:lpstr>
      <vt:lpstr>Introduction</vt:lpstr>
      <vt:lpstr>Introduction</vt:lpstr>
      <vt:lpstr>Introduction</vt:lpstr>
      <vt:lpstr>Introduction</vt:lpstr>
      <vt:lpstr>Introduction</vt:lpstr>
      <vt:lpstr>Introduction</vt:lpstr>
      <vt:lpstr>Materials and methods 2.1. Subjects</vt:lpstr>
      <vt:lpstr>Materials and methods 2.2. Pulse sequence</vt:lpstr>
      <vt:lpstr>Materials and methods 2.2. Pulse sequence</vt:lpstr>
      <vt:lpstr>Materials and methods 2.3. Cortical bone segmentation</vt:lpstr>
      <vt:lpstr>Materials and methods 2.3. Cortical bone segmentation</vt:lpstr>
      <vt:lpstr>Materials and methods 2.4. T1 quantification</vt:lpstr>
      <vt:lpstr>PowerPoint Presentation</vt:lpstr>
      <vt:lpstr> شکل 2 کل فرآیند تجزیه و تحلیل تصویر و تعیین کمیت T1 آب آزاد کورتکس استخوان را در داخل بدن نشان می دهد و تشریح می کند. </vt:lpstr>
      <vt:lpstr>Materials and methods 2.6. Reproducibility</vt:lpstr>
      <vt:lpstr>3. Results</vt:lpstr>
      <vt:lpstr>PowerPoint Presentation</vt:lpstr>
      <vt:lpstr>3. Results</vt:lpstr>
      <vt:lpstr>PowerPoint Presentation</vt:lpstr>
      <vt:lpstr>3. Results</vt:lpstr>
      <vt:lpstr>PowerPoint Presentation</vt:lpstr>
      <vt:lpstr>4. Discussions</vt:lpstr>
      <vt:lpstr>4. Discussions</vt:lpstr>
      <vt:lpstr>4. Discussions</vt:lpstr>
      <vt:lpstr>4. Discussions</vt:lpstr>
      <vt:lpstr>4. Discussions</vt:lpstr>
      <vt:lpstr>4. Discussions</vt:lpstr>
      <vt:lpstr>4. Discussions</vt:lpstr>
      <vt:lpstr>4. Discussions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مطالعه ریلکسومتری TE کوتاه در مطالعات in vivo بر روی آب آزاد کورتکس استخوان در 1.5 تسلا</dc:title>
  <dc:creator>1</dc:creator>
  <cp:lastModifiedBy>1</cp:lastModifiedBy>
  <cp:revision>74</cp:revision>
  <dcterms:created xsi:type="dcterms:W3CDTF">2022-05-08T16:03:32Z</dcterms:created>
  <dcterms:modified xsi:type="dcterms:W3CDTF">2022-05-17T07:13:16Z</dcterms:modified>
</cp:coreProperties>
</file>